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60" r:id="rId3"/>
    <p:sldId id="258" r:id="rId4"/>
    <p:sldId id="259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2" r:id="rId15"/>
    <p:sldId id="270" r:id="rId16"/>
    <p:sldId id="271" r:id="rId17"/>
    <p:sldId id="257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FEFF"/>
    <a:srgbClr val="219AC1"/>
    <a:srgbClr val="FFDB01"/>
    <a:srgbClr val="F5DA39"/>
    <a:srgbClr val="E3FDF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0" autoAdjust="0"/>
    <p:restoredTop sz="94700" autoAdjust="0"/>
  </p:normalViewPr>
  <p:slideViewPr>
    <p:cSldViewPr>
      <p:cViewPr varScale="1"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5A6F874-41D0-4089-9E13-8B22709E7528}" type="datetimeFigureOut">
              <a:rPr lang="en-US"/>
              <a:pPr>
                <a:defRPr/>
              </a:pPr>
              <a:t>1/27/2009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344620A-2626-49B4-9C3A-A2E1354E8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Molecule template</a:t>
            </a: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5F74EC-23A4-4421-9826-CBC66C84294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0A6F5-9DF6-4E61-83FD-CC91DC6211F2}" type="datetimeFigureOut">
              <a:rPr lang="en-US"/>
              <a:pPr>
                <a:defRPr/>
              </a:pPr>
              <a:t>1/27/2009</a:t>
            </a:fld>
            <a:endParaRPr lang="en-US"/>
          </a:p>
        </p:txBody>
      </p:sp>
      <p:sp>
        <p:nvSpPr>
          <p:cNvPr id="7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C8461-8B47-4DFB-995B-893F79046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A4B2F-AFE3-424B-B03E-3BA406D1238D}" type="datetimeFigureOut">
              <a:rPr lang="en-US"/>
              <a:pPr>
                <a:defRPr/>
              </a:pPr>
              <a:t>1/27/2009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10C4A-3020-4F4F-8CB2-D8D76BAC5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F7DCE-7E54-4D33-987E-7768525BDE44}" type="datetimeFigureOut">
              <a:rPr lang="en-US"/>
              <a:pPr>
                <a:defRPr/>
              </a:pPr>
              <a:t>1/27/2009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6BBD5-233F-43C1-9F9E-73ABD18F9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48A2D-72A0-4374-9520-FEAB0FC4C61A}" type="datetimeFigureOut">
              <a:rPr lang="en-US"/>
              <a:pPr>
                <a:defRPr/>
              </a:pPr>
              <a:t>1/27/2009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12204-1C01-4878-A198-69494B8ACB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F7EA1-113E-4CF4-86FE-D60EC81A0422}" type="datetimeFigureOut">
              <a:rPr lang="en-US"/>
              <a:pPr>
                <a:defRPr/>
              </a:pPr>
              <a:t>1/27/2009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21E7B-104D-4A89-A81B-8653D1DACF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580A2-75F2-4FB6-B502-9BA917F96EAE}" type="datetimeFigureOut">
              <a:rPr lang="en-US"/>
              <a:pPr>
                <a:defRPr/>
              </a:pPr>
              <a:t>1/27/2009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CA72A-A03E-4F98-81C3-6AD0F3743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BF06D-5275-4B93-AE52-382568B91908}" type="datetimeFigureOut">
              <a:rPr lang="en-US"/>
              <a:pPr>
                <a:defRPr/>
              </a:pPr>
              <a:t>1/27/2009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EA689-C923-4606-B213-E1F02499EF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1D12D-11D5-4DB0-872F-A3A23DE97964}" type="datetimeFigureOut">
              <a:rPr lang="en-US"/>
              <a:pPr>
                <a:defRPr/>
              </a:pPr>
              <a:t>1/27/2009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51F34-A80D-4D67-B7FD-AF738E8899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6174F-3EE2-45E4-B648-659A321BEC05}" type="datetimeFigureOut">
              <a:rPr lang="en-US"/>
              <a:pPr>
                <a:defRPr/>
              </a:pPr>
              <a:t>1/27/2009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9A21E-7831-432D-A07B-4F7095278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200C0-FED9-4930-94C8-E6AFDD7D8CA0}" type="datetimeFigureOut">
              <a:rPr lang="en-US"/>
              <a:pPr>
                <a:defRPr/>
              </a:pPr>
              <a:t>1/27/2009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91066-7780-4CD6-981A-7B928E20C7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F4CEA-B7AA-435B-B09C-7952821A5597}" type="datetimeFigureOut">
              <a:rPr lang="en-US"/>
              <a:pPr>
                <a:defRPr/>
              </a:pPr>
              <a:t>1/27/2009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2B64F-A4D5-429E-BE2A-CE52A99035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E2E7CB-59D7-4AE7-9DA8-3CB92E2FC7DB}" type="datetimeFigureOut">
              <a:rPr lang="en-US"/>
              <a:pPr>
                <a:defRPr/>
              </a:pPr>
              <a:t>1/27/2009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361EF8C-3E66-402C-83A2-B26B047197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6" r:id="rId5"/>
    <p:sldLayoutId id="2147483681" r:id="rId6"/>
    <p:sldLayoutId id="2147483680" r:id="rId7"/>
    <p:sldLayoutId id="2147483687" r:id="rId8"/>
    <p:sldLayoutId id="2147483688" r:id="rId9"/>
    <p:sldLayoutId id="2147483679" r:id="rId10"/>
    <p:sldLayoutId id="2147483678" r:id="rId11"/>
  </p:sldLayoutIdLst>
  <p:transition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Kristen ITC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Kristen ITC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Kristen ITC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Kristen ITC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Kristen ITC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Kristen ITC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Kristen ITC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Kristen ITC" pitchFamily="66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5400" smtClean="0"/>
              <a:t>meiosis</a:t>
            </a:r>
            <a:endParaRPr sz="54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388" y="1544638"/>
            <a:ext cx="6480175" cy="1752600"/>
          </a:xfrm>
        </p:spPr>
        <p:txBody>
          <a:bodyPr/>
          <a:lstStyle/>
          <a:p>
            <a:pPr eaLnBrk="1" hangingPunct="1"/>
            <a:r>
              <a:rPr lang="en-US" sz="3200" smtClean="0"/>
              <a:t>Gamete Production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mph" presetSubtype="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5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0" presetClass="emph" presetSubtype="0" fill="hold" grpId="2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9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3" grpId="2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val 37"/>
          <p:cNvSpPr/>
          <p:nvPr/>
        </p:nvSpPr>
        <p:spPr>
          <a:xfrm>
            <a:off x="1752600" y="609600"/>
            <a:ext cx="3581400" cy="21336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137" name="Group 136"/>
          <p:cNvGrpSpPr/>
          <p:nvPr/>
        </p:nvGrpSpPr>
        <p:grpSpPr>
          <a:xfrm>
            <a:off x="3352800" y="7620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138" name="Rectangle 4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39" name="Rectangle 5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257801"/>
            <a:ext cx="6629400" cy="838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spc="-150" dirty="0" smtClean="0"/>
              <a:t>Prophase 2</a:t>
            </a:r>
            <a:endParaRPr lang="en-US" sz="4800" spc="-150" dirty="0"/>
          </a:p>
        </p:txBody>
      </p:sp>
      <p:grpSp>
        <p:nvGrpSpPr>
          <p:cNvPr id="23556" name="Group 54"/>
          <p:cNvGrpSpPr>
            <a:grpSpLocks/>
          </p:cNvGrpSpPr>
          <p:nvPr/>
        </p:nvGrpSpPr>
        <p:grpSpPr bwMode="auto">
          <a:xfrm rot="5400000">
            <a:off x="3575050" y="1682750"/>
            <a:ext cx="192088" cy="484188"/>
            <a:chOff x="7116024" y="4689695"/>
            <a:chExt cx="268133" cy="788829"/>
          </a:xfrm>
        </p:grpSpPr>
        <p:sp>
          <p:nvSpPr>
            <p:cNvPr id="43" name="Freeform 42"/>
            <p:cNvSpPr/>
            <p:nvPr/>
          </p:nvSpPr>
          <p:spPr>
            <a:xfrm>
              <a:off x="7116024" y="4689695"/>
              <a:ext cx="115230" cy="788829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 flipH="1">
              <a:off x="7268927" y="4689695"/>
              <a:ext cx="115230" cy="788829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54" name="Oval 53"/>
          <p:cNvSpPr/>
          <p:nvPr/>
        </p:nvSpPr>
        <p:spPr>
          <a:xfrm>
            <a:off x="4876800" y="3886200"/>
            <a:ext cx="3581400" cy="21336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5" name="Group 6"/>
          <p:cNvGrpSpPr/>
          <p:nvPr/>
        </p:nvGrpSpPr>
        <p:grpSpPr>
          <a:xfrm rot="10800000">
            <a:off x="6400800" y="54102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67" name="Rectangle 7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8" name="Rectangle 8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23559" name="Group 66"/>
          <p:cNvGrpSpPr>
            <a:grpSpLocks/>
          </p:cNvGrpSpPr>
          <p:nvPr/>
        </p:nvGrpSpPr>
        <p:grpSpPr bwMode="auto">
          <a:xfrm rot="5400000">
            <a:off x="6623050" y="4578350"/>
            <a:ext cx="192088" cy="484188"/>
            <a:chOff x="7116024" y="4689695"/>
            <a:chExt cx="268133" cy="788829"/>
          </a:xfrm>
        </p:grpSpPr>
        <p:sp>
          <p:nvSpPr>
            <p:cNvPr id="59" name="Freeform 58"/>
            <p:cNvSpPr/>
            <p:nvPr/>
          </p:nvSpPr>
          <p:spPr>
            <a:xfrm>
              <a:off x="7116024" y="4689695"/>
              <a:ext cx="115230" cy="788829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0" name="Freeform 59"/>
            <p:cNvSpPr/>
            <p:nvPr/>
          </p:nvSpPr>
          <p:spPr>
            <a:xfrm flipH="1">
              <a:off x="7268927" y="4689695"/>
              <a:ext cx="115230" cy="788829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69" name="TextBox 68"/>
          <p:cNvSpPr txBox="1">
            <a:spLocks noChangeArrowheads="1"/>
          </p:cNvSpPr>
          <p:nvPr/>
        </p:nvSpPr>
        <p:spPr bwMode="auto">
          <a:xfrm>
            <a:off x="0" y="3733800"/>
            <a:ext cx="5715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Baskerville Old Face" pitchFamily="18" charset="0"/>
              </a:rPr>
              <a:t>The centrioles duplicate themselves again and move to the equator</a:t>
            </a:r>
          </a:p>
        </p:txBody>
      </p:sp>
      <p:grpSp>
        <p:nvGrpSpPr>
          <p:cNvPr id="108" name="Group 107"/>
          <p:cNvGrpSpPr/>
          <p:nvPr/>
        </p:nvGrpSpPr>
        <p:grpSpPr>
          <a:xfrm>
            <a:off x="6400800" y="54102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109" name="Rectangle 4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10" name="Rectangle 5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134" name="Group 6"/>
          <p:cNvGrpSpPr/>
          <p:nvPr/>
        </p:nvGrpSpPr>
        <p:grpSpPr>
          <a:xfrm rot="10800000">
            <a:off x="3352800" y="7620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135" name="Rectangle 7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36" name="Rectangle 8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23563" name="Group 63"/>
          <p:cNvGrpSpPr>
            <a:grpSpLocks/>
          </p:cNvGrpSpPr>
          <p:nvPr/>
        </p:nvGrpSpPr>
        <p:grpSpPr bwMode="auto">
          <a:xfrm rot="5400000">
            <a:off x="7727950" y="4311650"/>
            <a:ext cx="268288" cy="788988"/>
            <a:chOff x="7116024" y="4689695"/>
            <a:chExt cx="268133" cy="788829"/>
          </a:xfrm>
        </p:grpSpPr>
        <p:sp>
          <p:nvSpPr>
            <p:cNvPr id="61" name="Freeform 60"/>
            <p:cNvSpPr/>
            <p:nvPr/>
          </p:nvSpPr>
          <p:spPr>
            <a:xfrm>
              <a:off x="7116024" y="4684934"/>
              <a:ext cx="114234" cy="787241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rgbClr val="219A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2" name="Freeform 61"/>
            <p:cNvSpPr/>
            <p:nvPr/>
          </p:nvSpPr>
          <p:spPr>
            <a:xfrm flipH="1">
              <a:off x="7269923" y="4686521"/>
              <a:ext cx="114234" cy="787241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rgbClr val="219A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3564" name="Group 53"/>
          <p:cNvGrpSpPr>
            <a:grpSpLocks/>
          </p:cNvGrpSpPr>
          <p:nvPr/>
        </p:nvGrpSpPr>
        <p:grpSpPr bwMode="auto">
          <a:xfrm rot="5400000">
            <a:off x="4603750" y="1492250"/>
            <a:ext cx="268288" cy="788988"/>
            <a:chOff x="7116024" y="4689695"/>
            <a:chExt cx="268133" cy="788829"/>
          </a:xfrm>
        </p:grpSpPr>
        <p:sp>
          <p:nvSpPr>
            <p:cNvPr id="49" name="Freeform 48"/>
            <p:cNvSpPr/>
            <p:nvPr/>
          </p:nvSpPr>
          <p:spPr>
            <a:xfrm>
              <a:off x="7116024" y="4684934"/>
              <a:ext cx="114234" cy="787241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 flipH="1">
              <a:off x="7269923" y="4686521"/>
              <a:ext cx="114234" cy="787241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3565" name="Group 23"/>
          <p:cNvGrpSpPr>
            <a:grpSpLocks/>
          </p:cNvGrpSpPr>
          <p:nvPr/>
        </p:nvGrpSpPr>
        <p:grpSpPr bwMode="auto">
          <a:xfrm flipV="1">
            <a:off x="1981200" y="1676400"/>
            <a:ext cx="1143000" cy="304800"/>
            <a:chOff x="6477000" y="5257800"/>
            <a:chExt cx="1142999" cy="304776"/>
          </a:xfrm>
        </p:grpSpPr>
        <p:grpSp>
          <p:nvGrpSpPr>
            <p:cNvPr id="23571" name="Group 39"/>
            <p:cNvGrpSpPr>
              <a:grpSpLocks/>
            </p:cNvGrpSpPr>
            <p:nvPr/>
          </p:nvGrpSpPr>
          <p:grpSpPr bwMode="auto">
            <a:xfrm>
              <a:off x="6477000" y="5257800"/>
              <a:ext cx="1142999" cy="304776"/>
              <a:chOff x="6324598" y="4860250"/>
              <a:chExt cx="1142999" cy="304776"/>
            </a:xfrm>
          </p:grpSpPr>
          <p:sp>
            <p:nvSpPr>
              <p:cNvPr id="47" name="Freeform 46"/>
              <p:cNvSpPr/>
              <p:nvPr/>
            </p:nvSpPr>
            <p:spPr>
              <a:xfrm rot="5400000">
                <a:off x="6827840" y="4357007"/>
                <a:ext cx="136514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8" name="Freeform 47"/>
              <p:cNvSpPr/>
              <p:nvPr/>
            </p:nvSpPr>
            <p:spPr>
              <a:xfrm rot="5400000" flipH="1">
                <a:off x="6827840" y="4525269"/>
                <a:ext cx="136514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6477000" y="5257800"/>
              <a:ext cx="304800" cy="66670"/>
            </a:xfrm>
            <a:custGeom>
              <a:avLst/>
              <a:gdLst>
                <a:gd name="connsiteX0" fmla="*/ 0 w 304800"/>
                <a:gd name="connsiteY0" fmla="*/ 0 h 66675"/>
                <a:gd name="connsiteX1" fmla="*/ 147638 w 304800"/>
                <a:gd name="connsiteY1" fmla="*/ 38100 h 66675"/>
                <a:gd name="connsiteX2" fmla="*/ 304800 w 304800"/>
                <a:gd name="connsiteY2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66675">
                  <a:moveTo>
                    <a:pt x="0" y="0"/>
                  </a:moveTo>
                  <a:cubicBezTo>
                    <a:pt x="48419" y="13494"/>
                    <a:pt x="96838" y="26988"/>
                    <a:pt x="147638" y="38100"/>
                  </a:cubicBezTo>
                  <a:cubicBezTo>
                    <a:pt x="198438" y="49213"/>
                    <a:pt x="280194" y="61913"/>
                    <a:pt x="304800" y="66675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3566" name="Group 18"/>
          <p:cNvGrpSpPr>
            <a:grpSpLocks/>
          </p:cNvGrpSpPr>
          <p:nvPr/>
        </p:nvGrpSpPr>
        <p:grpSpPr bwMode="auto">
          <a:xfrm flipV="1">
            <a:off x="5105400" y="4648200"/>
            <a:ext cx="1143000" cy="314325"/>
            <a:chOff x="6477000" y="5638800"/>
            <a:chExt cx="1142999" cy="313817"/>
          </a:xfrm>
        </p:grpSpPr>
        <p:grpSp>
          <p:nvGrpSpPr>
            <p:cNvPr id="23567" name="Group 38"/>
            <p:cNvGrpSpPr>
              <a:grpSpLocks/>
            </p:cNvGrpSpPr>
            <p:nvPr/>
          </p:nvGrpSpPr>
          <p:grpSpPr bwMode="auto">
            <a:xfrm>
              <a:off x="6477000" y="5638800"/>
              <a:ext cx="1142999" cy="304776"/>
              <a:chOff x="6324598" y="5241250"/>
              <a:chExt cx="1142999" cy="304776"/>
            </a:xfrm>
          </p:grpSpPr>
          <p:sp>
            <p:nvSpPr>
              <p:cNvPr id="65" name="Freeform 21"/>
              <p:cNvSpPr/>
              <p:nvPr/>
            </p:nvSpPr>
            <p:spPr>
              <a:xfrm rot="5400000">
                <a:off x="6827945" y="4737902"/>
                <a:ext cx="136305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6" name="Freeform 22"/>
              <p:cNvSpPr/>
              <p:nvPr/>
            </p:nvSpPr>
            <p:spPr>
              <a:xfrm rot="5400000" flipH="1">
                <a:off x="6827945" y="4905906"/>
                <a:ext cx="136305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64" name="Freeform 20"/>
            <p:cNvSpPr/>
            <p:nvPr/>
          </p:nvSpPr>
          <p:spPr>
            <a:xfrm>
              <a:off x="6477000" y="5879710"/>
              <a:ext cx="271463" cy="72907"/>
            </a:xfrm>
            <a:custGeom>
              <a:avLst/>
              <a:gdLst>
                <a:gd name="connsiteX0" fmla="*/ 0 w 271462"/>
                <a:gd name="connsiteY0" fmla="*/ 73025 h 73025"/>
                <a:gd name="connsiteX1" fmla="*/ 152400 w 271462"/>
                <a:gd name="connsiteY1" fmla="*/ 25400 h 73025"/>
                <a:gd name="connsiteX2" fmla="*/ 271462 w 271462"/>
                <a:gd name="connsiteY2" fmla="*/ 6350 h 73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1462" h="73025">
                  <a:moveTo>
                    <a:pt x="0" y="73025"/>
                  </a:moveTo>
                  <a:cubicBezTo>
                    <a:pt x="53578" y="54769"/>
                    <a:pt x="107156" y="36513"/>
                    <a:pt x="152400" y="25400"/>
                  </a:cubicBezTo>
                  <a:cubicBezTo>
                    <a:pt x="197644" y="14288"/>
                    <a:pt x="249237" y="0"/>
                    <a:pt x="271462" y="6350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00"/>
                            </p:stCondLst>
                            <p:childTnLst>
                              <p:par>
                                <p:cTn id="1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7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9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1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5052E-6 L -0.15834 0.09438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47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6.93963E-8 L 0.15833 -0.08328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-42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5052E-6 L 0.15 0.10548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5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6.93963E-8 L -0.15 -0.08328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/>
          <p:cNvSpPr/>
          <p:nvPr/>
        </p:nvSpPr>
        <p:spPr>
          <a:xfrm>
            <a:off x="4876800" y="3886200"/>
            <a:ext cx="3581400" cy="21336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6" name="Freeform 105"/>
          <p:cNvSpPr/>
          <p:nvPr/>
        </p:nvSpPr>
        <p:spPr>
          <a:xfrm>
            <a:off x="5562600" y="4876800"/>
            <a:ext cx="1143000" cy="179388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5" name="Freeform 104"/>
          <p:cNvSpPr/>
          <p:nvPr/>
        </p:nvSpPr>
        <p:spPr>
          <a:xfrm flipV="1">
            <a:off x="5181600" y="5334000"/>
            <a:ext cx="1524000" cy="76200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7" name="Freeform 96"/>
          <p:cNvSpPr/>
          <p:nvPr/>
        </p:nvSpPr>
        <p:spPr>
          <a:xfrm>
            <a:off x="5278438" y="4267200"/>
            <a:ext cx="1350962" cy="417513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8" name="Freeform 97"/>
          <p:cNvSpPr/>
          <p:nvPr/>
        </p:nvSpPr>
        <p:spPr>
          <a:xfrm>
            <a:off x="5562600" y="4876800"/>
            <a:ext cx="1143000" cy="179388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9" name="Freeform 98"/>
          <p:cNvSpPr/>
          <p:nvPr/>
        </p:nvSpPr>
        <p:spPr>
          <a:xfrm flipV="1">
            <a:off x="5181600" y="5334000"/>
            <a:ext cx="1524000" cy="76200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0" name="Freeform 99"/>
          <p:cNvSpPr/>
          <p:nvPr/>
        </p:nvSpPr>
        <p:spPr>
          <a:xfrm flipH="1">
            <a:off x="6629400" y="4267200"/>
            <a:ext cx="1371600" cy="457200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1" name="Freeform 100"/>
          <p:cNvSpPr/>
          <p:nvPr/>
        </p:nvSpPr>
        <p:spPr>
          <a:xfrm flipH="1">
            <a:off x="6705600" y="4876800"/>
            <a:ext cx="1066800" cy="76200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" name="Freeform 101"/>
          <p:cNvSpPr/>
          <p:nvPr/>
        </p:nvSpPr>
        <p:spPr>
          <a:xfrm flipH="1" flipV="1">
            <a:off x="6705600" y="5334000"/>
            <a:ext cx="1371600" cy="87313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752600" y="609600"/>
            <a:ext cx="3581400" cy="21336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8" name="Freeform 77"/>
          <p:cNvSpPr/>
          <p:nvPr/>
        </p:nvSpPr>
        <p:spPr>
          <a:xfrm>
            <a:off x="2078038" y="923925"/>
            <a:ext cx="1385887" cy="331788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9" name="Freeform 78"/>
          <p:cNvSpPr/>
          <p:nvPr/>
        </p:nvSpPr>
        <p:spPr>
          <a:xfrm>
            <a:off x="2362200" y="1447800"/>
            <a:ext cx="1143000" cy="179388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0" name="Freeform 79"/>
          <p:cNvSpPr/>
          <p:nvPr/>
        </p:nvSpPr>
        <p:spPr>
          <a:xfrm flipV="1">
            <a:off x="2057400" y="1931988"/>
            <a:ext cx="1447800" cy="277812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1" name="Freeform 80"/>
          <p:cNvSpPr/>
          <p:nvPr/>
        </p:nvSpPr>
        <p:spPr>
          <a:xfrm flipH="1">
            <a:off x="3505200" y="914400"/>
            <a:ext cx="1177925" cy="390525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2" name="Freeform 81"/>
          <p:cNvSpPr/>
          <p:nvPr/>
        </p:nvSpPr>
        <p:spPr>
          <a:xfrm flipH="1">
            <a:off x="3505200" y="1447800"/>
            <a:ext cx="1219200" cy="228600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3" name="Freeform 82"/>
          <p:cNvSpPr/>
          <p:nvPr/>
        </p:nvSpPr>
        <p:spPr>
          <a:xfrm flipH="1" flipV="1">
            <a:off x="3494088" y="1946275"/>
            <a:ext cx="1230312" cy="236538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81601"/>
            <a:ext cx="6629400" cy="762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spc="-150" dirty="0" smtClean="0"/>
              <a:t>Metaphase 2</a:t>
            </a:r>
            <a:endParaRPr lang="en-US" sz="4800" spc="-150" dirty="0"/>
          </a:p>
        </p:txBody>
      </p:sp>
      <p:grpSp>
        <p:nvGrpSpPr>
          <p:cNvPr id="20" name="Group 19"/>
          <p:cNvGrpSpPr/>
          <p:nvPr/>
        </p:nvGrpSpPr>
        <p:grpSpPr>
          <a:xfrm rot="16200000">
            <a:off x="1905000" y="141732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21" name="Rectangle 4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2" name="Rectangle 5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41" name="Group 40"/>
          <p:cNvGrpSpPr/>
          <p:nvPr/>
        </p:nvGrpSpPr>
        <p:grpSpPr>
          <a:xfrm rot="16200000">
            <a:off x="5047488" y="48387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42" name="Rectangle 4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3" name="Rectangle 5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47" name="Group 46"/>
          <p:cNvGrpSpPr/>
          <p:nvPr/>
        </p:nvGrpSpPr>
        <p:grpSpPr>
          <a:xfrm rot="5400000">
            <a:off x="4724400" y="1472184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48" name="Rectangle 4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9" name="Rectangle 5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5486400" y="1447800"/>
            <a:ext cx="3657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Baskerville Old Face" pitchFamily="18" charset="0"/>
              </a:rPr>
              <a:t>The  replicated chromo-somes move to the equator. </a:t>
            </a:r>
          </a:p>
        </p:txBody>
      </p:sp>
      <p:grpSp>
        <p:nvGrpSpPr>
          <p:cNvPr id="24" name="Group 6"/>
          <p:cNvGrpSpPr/>
          <p:nvPr/>
        </p:nvGrpSpPr>
        <p:grpSpPr>
          <a:xfrm rot="5400000">
            <a:off x="7827264" y="48387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25" name="Rectangle 7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6" name="Rectangle 8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03" name="TextBox 102"/>
          <p:cNvSpPr txBox="1">
            <a:spLocks noChangeArrowheads="1"/>
          </p:cNvSpPr>
          <p:nvPr/>
        </p:nvSpPr>
        <p:spPr bwMode="auto">
          <a:xfrm>
            <a:off x="609600" y="3276600"/>
            <a:ext cx="3733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Baskerville Old Face" pitchFamily="18" charset="0"/>
              </a:rPr>
              <a:t>The centrioles throw out their spindle fibers to attach to the kinetochores. </a:t>
            </a:r>
          </a:p>
        </p:txBody>
      </p:sp>
      <p:sp>
        <p:nvSpPr>
          <p:cNvPr id="104" name="Freeform 103"/>
          <p:cNvSpPr/>
          <p:nvPr/>
        </p:nvSpPr>
        <p:spPr>
          <a:xfrm>
            <a:off x="5562600" y="4876800"/>
            <a:ext cx="1143000" cy="179388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" name="Group 18"/>
          <p:cNvGrpSpPr>
            <a:grpSpLocks/>
          </p:cNvGrpSpPr>
          <p:nvPr/>
        </p:nvGrpSpPr>
        <p:grpSpPr bwMode="auto">
          <a:xfrm flipV="1">
            <a:off x="5105400" y="4648200"/>
            <a:ext cx="1143000" cy="314325"/>
            <a:chOff x="6477000" y="5638800"/>
            <a:chExt cx="1142999" cy="313817"/>
          </a:xfrm>
        </p:grpSpPr>
        <p:grpSp>
          <p:nvGrpSpPr>
            <p:cNvPr id="24619" name="Group 38"/>
            <p:cNvGrpSpPr>
              <a:grpSpLocks/>
            </p:cNvGrpSpPr>
            <p:nvPr/>
          </p:nvGrpSpPr>
          <p:grpSpPr bwMode="auto">
            <a:xfrm>
              <a:off x="6477000" y="5638800"/>
              <a:ext cx="1142999" cy="304776"/>
              <a:chOff x="6324598" y="5241250"/>
              <a:chExt cx="1142999" cy="304776"/>
            </a:xfrm>
          </p:grpSpPr>
          <p:sp>
            <p:nvSpPr>
              <p:cNvPr id="30" name="Freeform 21"/>
              <p:cNvSpPr/>
              <p:nvPr/>
            </p:nvSpPr>
            <p:spPr>
              <a:xfrm rot="5400000">
                <a:off x="6827945" y="4737902"/>
                <a:ext cx="136305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1" name="Freeform 22"/>
              <p:cNvSpPr/>
              <p:nvPr/>
            </p:nvSpPr>
            <p:spPr>
              <a:xfrm rot="5400000" flipH="1">
                <a:off x="6827945" y="4905906"/>
                <a:ext cx="136305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29" name="Freeform 20"/>
            <p:cNvSpPr/>
            <p:nvPr/>
          </p:nvSpPr>
          <p:spPr>
            <a:xfrm>
              <a:off x="6477000" y="5879710"/>
              <a:ext cx="271463" cy="72907"/>
            </a:xfrm>
            <a:custGeom>
              <a:avLst/>
              <a:gdLst>
                <a:gd name="connsiteX0" fmla="*/ 0 w 271462"/>
                <a:gd name="connsiteY0" fmla="*/ 73025 h 73025"/>
                <a:gd name="connsiteX1" fmla="*/ 152400 w 271462"/>
                <a:gd name="connsiteY1" fmla="*/ 25400 h 73025"/>
                <a:gd name="connsiteX2" fmla="*/ 271462 w 271462"/>
                <a:gd name="connsiteY2" fmla="*/ 6350 h 73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1462" h="73025">
                  <a:moveTo>
                    <a:pt x="0" y="73025"/>
                  </a:moveTo>
                  <a:cubicBezTo>
                    <a:pt x="53578" y="54769"/>
                    <a:pt x="107156" y="36513"/>
                    <a:pt x="152400" y="25400"/>
                  </a:cubicBezTo>
                  <a:cubicBezTo>
                    <a:pt x="197644" y="14288"/>
                    <a:pt x="249237" y="0"/>
                    <a:pt x="271462" y="6350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5" name="Group 66"/>
          <p:cNvGrpSpPr>
            <a:grpSpLocks/>
          </p:cNvGrpSpPr>
          <p:nvPr/>
        </p:nvGrpSpPr>
        <p:grpSpPr bwMode="auto">
          <a:xfrm rot="5400000">
            <a:off x="6623050" y="4578350"/>
            <a:ext cx="192088" cy="484188"/>
            <a:chOff x="7116024" y="4689695"/>
            <a:chExt cx="268133" cy="788829"/>
          </a:xfrm>
        </p:grpSpPr>
        <p:sp>
          <p:nvSpPr>
            <p:cNvPr id="36" name="Freeform 35"/>
            <p:cNvSpPr/>
            <p:nvPr/>
          </p:nvSpPr>
          <p:spPr>
            <a:xfrm>
              <a:off x="7116024" y="4689695"/>
              <a:ext cx="115230" cy="788829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 flipH="1">
              <a:off x="7268927" y="4689695"/>
              <a:ext cx="115230" cy="788829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2" name="Group 63"/>
          <p:cNvGrpSpPr>
            <a:grpSpLocks/>
          </p:cNvGrpSpPr>
          <p:nvPr/>
        </p:nvGrpSpPr>
        <p:grpSpPr bwMode="auto">
          <a:xfrm rot="5400000">
            <a:off x="7727950" y="4311650"/>
            <a:ext cx="268288" cy="788988"/>
            <a:chOff x="7116024" y="4689695"/>
            <a:chExt cx="268133" cy="788829"/>
          </a:xfrm>
        </p:grpSpPr>
        <p:sp>
          <p:nvSpPr>
            <p:cNvPr id="33" name="Freeform 32"/>
            <p:cNvSpPr/>
            <p:nvPr/>
          </p:nvSpPr>
          <p:spPr>
            <a:xfrm>
              <a:off x="7116024" y="4684934"/>
              <a:ext cx="114234" cy="787241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rgbClr val="219A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 flipH="1">
              <a:off x="7269923" y="4686521"/>
              <a:ext cx="114234" cy="787241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rgbClr val="219A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9" name="Group 23"/>
          <p:cNvGrpSpPr>
            <a:grpSpLocks/>
          </p:cNvGrpSpPr>
          <p:nvPr/>
        </p:nvGrpSpPr>
        <p:grpSpPr bwMode="auto">
          <a:xfrm flipV="1">
            <a:off x="1981200" y="1676400"/>
            <a:ext cx="1143000" cy="304800"/>
            <a:chOff x="6477000" y="5257800"/>
            <a:chExt cx="1142999" cy="304776"/>
          </a:xfrm>
        </p:grpSpPr>
        <p:grpSp>
          <p:nvGrpSpPr>
            <p:cNvPr id="24611" name="Group 39"/>
            <p:cNvGrpSpPr>
              <a:grpSpLocks/>
            </p:cNvGrpSpPr>
            <p:nvPr/>
          </p:nvGrpSpPr>
          <p:grpSpPr bwMode="auto">
            <a:xfrm>
              <a:off x="6477000" y="5257800"/>
              <a:ext cx="1142999" cy="304776"/>
              <a:chOff x="6324598" y="4860250"/>
              <a:chExt cx="1142999" cy="304776"/>
            </a:xfrm>
          </p:grpSpPr>
          <p:sp>
            <p:nvSpPr>
              <p:cNvPr id="12" name="Freeform 11"/>
              <p:cNvSpPr/>
              <p:nvPr/>
            </p:nvSpPr>
            <p:spPr>
              <a:xfrm rot="5400000">
                <a:off x="6827840" y="4357007"/>
                <a:ext cx="136514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" name="Freeform 12"/>
              <p:cNvSpPr/>
              <p:nvPr/>
            </p:nvSpPr>
            <p:spPr>
              <a:xfrm rot="5400000" flipH="1">
                <a:off x="6827840" y="4525269"/>
                <a:ext cx="136514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11" name="Freeform 10"/>
            <p:cNvSpPr/>
            <p:nvPr/>
          </p:nvSpPr>
          <p:spPr>
            <a:xfrm>
              <a:off x="6477000" y="5257800"/>
              <a:ext cx="304800" cy="66670"/>
            </a:xfrm>
            <a:custGeom>
              <a:avLst/>
              <a:gdLst>
                <a:gd name="connsiteX0" fmla="*/ 0 w 304800"/>
                <a:gd name="connsiteY0" fmla="*/ 0 h 66675"/>
                <a:gd name="connsiteX1" fmla="*/ 147638 w 304800"/>
                <a:gd name="connsiteY1" fmla="*/ 38100 h 66675"/>
                <a:gd name="connsiteX2" fmla="*/ 304800 w 304800"/>
                <a:gd name="connsiteY2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66675">
                  <a:moveTo>
                    <a:pt x="0" y="0"/>
                  </a:moveTo>
                  <a:cubicBezTo>
                    <a:pt x="48419" y="13494"/>
                    <a:pt x="96838" y="26988"/>
                    <a:pt x="147638" y="38100"/>
                  </a:cubicBezTo>
                  <a:cubicBezTo>
                    <a:pt x="198438" y="49213"/>
                    <a:pt x="280194" y="61913"/>
                    <a:pt x="304800" y="66675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4" name="Group 54"/>
          <p:cNvGrpSpPr>
            <a:grpSpLocks/>
          </p:cNvGrpSpPr>
          <p:nvPr/>
        </p:nvGrpSpPr>
        <p:grpSpPr bwMode="auto">
          <a:xfrm rot="5400000">
            <a:off x="3575050" y="1682750"/>
            <a:ext cx="192088" cy="484188"/>
            <a:chOff x="7116024" y="4689695"/>
            <a:chExt cx="268133" cy="788829"/>
          </a:xfrm>
        </p:grpSpPr>
        <p:sp>
          <p:nvSpPr>
            <p:cNvPr id="15" name="Freeform 14"/>
            <p:cNvSpPr/>
            <p:nvPr/>
          </p:nvSpPr>
          <p:spPr>
            <a:xfrm>
              <a:off x="7116024" y="4689695"/>
              <a:ext cx="115230" cy="788829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 flipH="1">
              <a:off x="7268927" y="4689695"/>
              <a:ext cx="115230" cy="788829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6" name="Group 53"/>
          <p:cNvGrpSpPr>
            <a:grpSpLocks/>
          </p:cNvGrpSpPr>
          <p:nvPr/>
        </p:nvGrpSpPr>
        <p:grpSpPr bwMode="auto">
          <a:xfrm rot="5400000">
            <a:off x="4603750" y="1492250"/>
            <a:ext cx="268288" cy="788988"/>
            <a:chOff x="7116024" y="4689695"/>
            <a:chExt cx="268133" cy="788829"/>
          </a:xfrm>
        </p:grpSpPr>
        <p:sp>
          <p:nvSpPr>
            <p:cNvPr id="7" name="Freeform 6"/>
            <p:cNvSpPr/>
            <p:nvPr/>
          </p:nvSpPr>
          <p:spPr>
            <a:xfrm>
              <a:off x="7116024" y="4684934"/>
              <a:ext cx="114234" cy="787241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 flipH="1">
              <a:off x="7269923" y="4686521"/>
              <a:ext cx="114234" cy="787241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50"/>
                            </p:stCondLst>
                            <p:childTnLst>
                              <p:par>
                                <p:cTn id="1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50"/>
                            </p:stCondLst>
                            <p:childTnLst>
                              <p:par>
                                <p:cTn id="19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8.60514E-7 L -0.01806 -0.14712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" y="-7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8.39695E-7 L -0.13473 -0.06385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-32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60999E-6 L 0.10416 0.04835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2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1124E-6 L 0.1125 0.08327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" y="4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63359E-8 L -2.22222E-6 -0.0805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8.25815E-7 L -0.12639 0.02498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05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2" grpId="0"/>
      <p:bldP spid="50" grpId="0"/>
      <p:bldP spid="103" grpId="0"/>
      <p:bldP spid="10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81600"/>
            <a:ext cx="6629400" cy="838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spc="-150" dirty="0" smtClean="0"/>
              <a:t>Anaphase 2</a:t>
            </a:r>
            <a:endParaRPr lang="en-US" sz="4800" spc="-150" dirty="0"/>
          </a:p>
        </p:txBody>
      </p:sp>
      <p:sp>
        <p:nvSpPr>
          <p:cNvPr id="29" name="Oval 28"/>
          <p:cNvSpPr/>
          <p:nvPr/>
        </p:nvSpPr>
        <p:spPr>
          <a:xfrm>
            <a:off x="1752600" y="609600"/>
            <a:ext cx="3581400" cy="21336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1905000" y="141732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42" name="Rectangle 4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3" name="Rectangle 5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44" name="Group 43"/>
          <p:cNvGrpSpPr/>
          <p:nvPr/>
        </p:nvGrpSpPr>
        <p:grpSpPr>
          <a:xfrm rot="5400000">
            <a:off x="4724400" y="1472184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45" name="Rectangle 4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6" name="Rectangle 5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25693" name="Group 93"/>
          <p:cNvGrpSpPr>
            <a:grpSpLocks/>
          </p:cNvGrpSpPr>
          <p:nvPr/>
        </p:nvGrpSpPr>
        <p:grpSpPr bwMode="auto">
          <a:xfrm>
            <a:off x="2057400" y="685800"/>
            <a:ext cx="2667000" cy="2057400"/>
            <a:chOff x="1296" y="432"/>
            <a:chExt cx="1680" cy="1296"/>
          </a:xfrm>
        </p:grpSpPr>
        <p:sp>
          <p:nvSpPr>
            <p:cNvPr id="3" name="Freeform 29"/>
            <p:cNvSpPr/>
            <p:nvPr/>
          </p:nvSpPr>
          <p:spPr>
            <a:xfrm>
              <a:off x="1309" y="582"/>
              <a:ext cx="873" cy="209"/>
            </a:xfrm>
            <a:custGeom>
              <a:avLst/>
              <a:gdLst>
                <a:gd name="connsiteX0" fmla="*/ 0 w 1385454"/>
                <a:gd name="connsiteY0" fmla="*/ 332509 h 332509"/>
                <a:gd name="connsiteX1" fmla="*/ 360218 w 1385454"/>
                <a:gd name="connsiteY1" fmla="*/ 83128 h 332509"/>
                <a:gd name="connsiteX2" fmla="*/ 1385454 w 1385454"/>
                <a:gd name="connsiteY2" fmla="*/ 0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ln w="19050">
              <a:solidFill>
                <a:schemeClr val="tx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" name="Freeform 30"/>
            <p:cNvSpPr/>
            <p:nvPr/>
          </p:nvSpPr>
          <p:spPr>
            <a:xfrm>
              <a:off x="1488" y="912"/>
              <a:ext cx="720" cy="113"/>
            </a:xfrm>
            <a:custGeom>
              <a:avLst/>
              <a:gdLst>
                <a:gd name="connsiteX0" fmla="*/ 0 w 1385454"/>
                <a:gd name="connsiteY0" fmla="*/ 332509 h 332509"/>
                <a:gd name="connsiteX1" fmla="*/ 360218 w 1385454"/>
                <a:gd name="connsiteY1" fmla="*/ 83128 h 332509"/>
                <a:gd name="connsiteX2" fmla="*/ 1385454 w 1385454"/>
                <a:gd name="connsiteY2" fmla="*/ 0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ln w="19050">
              <a:solidFill>
                <a:schemeClr val="tx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Freeform 31"/>
            <p:cNvSpPr/>
            <p:nvPr/>
          </p:nvSpPr>
          <p:spPr>
            <a:xfrm flipV="1">
              <a:off x="1296" y="1217"/>
              <a:ext cx="912" cy="175"/>
            </a:xfrm>
            <a:custGeom>
              <a:avLst/>
              <a:gdLst>
                <a:gd name="connsiteX0" fmla="*/ 0 w 1385454"/>
                <a:gd name="connsiteY0" fmla="*/ 332509 h 332509"/>
                <a:gd name="connsiteX1" fmla="*/ 360218 w 1385454"/>
                <a:gd name="connsiteY1" fmla="*/ 83128 h 332509"/>
                <a:gd name="connsiteX2" fmla="*/ 1385454 w 1385454"/>
                <a:gd name="connsiteY2" fmla="*/ 0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ln w="19050">
              <a:solidFill>
                <a:schemeClr val="tx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Freeform 32"/>
            <p:cNvSpPr/>
            <p:nvPr/>
          </p:nvSpPr>
          <p:spPr>
            <a:xfrm flipH="1">
              <a:off x="2208" y="576"/>
              <a:ext cx="742" cy="246"/>
            </a:xfrm>
            <a:custGeom>
              <a:avLst/>
              <a:gdLst>
                <a:gd name="connsiteX0" fmla="*/ 0 w 1385454"/>
                <a:gd name="connsiteY0" fmla="*/ 332509 h 332509"/>
                <a:gd name="connsiteX1" fmla="*/ 360218 w 1385454"/>
                <a:gd name="connsiteY1" fmla="*/ 83128 h 332509"/>
                <a:gd name="connsiteX2" fmla="*/ 1385454 w 1385454"/>
                <a:gd name="connsiteY2" fmla="*/ 0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ln w="19050">
              <a:solidFill>
                <a:schemeClr val="tx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reeform 33"/>
            <p:cNvSpPr/>
            <p:nvPr/>
          </p:nvSpPr>
          <p:spPr>
            <a:xfrm flipH="1">
              <a:off x="2208" y="912"/>
              <a:ext cx="768" cy="144"/>
            </a:xfrm>
            <a:custGeom>
              <a:avLst/>
              <a:gdLst>
                <a:gd name="connsiteX0" fmla="*/ 0 w 1385454"/>
                <a:gd name="connsiteY0" fmla="*/ 332509 h 332509"/>
                <a:gd name="connsiteX1" fmla="*/ 360218 w 1385454"/>
                <a:gd name="connsiteY1" fmla="*/ 83128 h 332509"/>
                <a:gd name="connsiteX2" fmla="*/ 1385454 w 1385454"/>
                <a:gd name="connsiteY2" fmla="*/ 0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ln w="19050">
              <a:solidFill>
                <a:schemeClr val="tx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34"/>
            <p:cNvSpPr/>
            <p:nvPr/>
          </p:nvSpPr>
          <p:spPr>
            <a:xfrm flipH="1" flipV="1">
              <a:off x="2201" y="1226"/>
              <a:ext cx="775" cy="149"/>
            </a:xfrm>
            <a:custGeom>
              <a:avLst/>
              <a:gdLst>
                <a:gd name="connsiteX0" fmla="*/ 0 w 1385454"/>
                <a:gd name="connsiteY0" fmla="*/ 332509 h 332509"/>
                <a:gd name="connsiteX1" fmla="*/ 360218 w 1385454"/>
                <a:gd name="connsiteY1" fmla="*/ 83128 h 332509"/>
                <a:gd name="connsiteX2" fmla="*/ 1385454 w 1385454"/>
                <a:gd name="connsiteY2" fmla="*/ 0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ln w="19050">
              <a:solidFill>
                <a:schemeClr val="tx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25676" name="Group 23"/>
            <p:cNvGrpSpPr>
              <a:grpSpLocks/>
            </p:cNvGrpSpPr>
            <p:nvPr/>
          </p:nvGrpSpPr>
          <p:grpSpPr bwMode="auto">
            <a:xfrm rot="16200000" flipV="1">
              <a:off x="1848" y="1272"/>
              <a:ext cx="720" cy="192"/>
              <a:chOff x="6477000" y="5257800"/>
              <a:chExt cx="1142999" cy="304776"/>
            </a:xfrm>
          </p:grpSpPr>
          <p:grpSp>
            <p:nvGrpSpPr>
              <p:cNvPr id="25683" name="Group 39"/>
              <p:cNvGrpSpPr>
                <a:grpSpLocks/>
              </p:cNvGrpSpPr>
              <p:nvPr/>
            </p:nvGrpSpPr>
            <p:grpSpPr bwMode="auto">
              <a:xfrm>
                <a:off x="6477000" y="5257800"/>
                <a:ext cx="1142999" cy="304776"/>
                <a:chOff x="6324598" y="4860250"/>
                <a:chExt cx="1142999" cy="304776"/>
              </a:xfrm>
            </p:grpSpPr>
            <p:sp>
              <p:nvSpPr>
                <p:cNvPr id="56" name="Freeform 55"/>
                <p:cNvSpPr/>
                <p:nvPr/>
              </p:nvSpPr>
              <p:spPr>
                <a:xfrm rot="5400000">
                  <a:off x="6827840" y="4357008"/>
                  <a:ext cx="136514" cy="1142999"/>
                </a:xfrm>
                <a:custGeom>
                  <a:avLst/>
                  <a:gdLst>
                    <a:gd name="connsiteX0" fmla="*/ 36214 w 114677"/>
                    <a:gd name="connsiteY0" fmla="*/ 0 h 787652"/>
                    <a:gd name="connsiteX1" fmla="*/ 108641 w 114677"/>
                    <a:gd name="connsiteY1" fmla="*/ 316871 h 787652"/>
                    <a:gd name="connsiteX2" fmla="*/ 0 w 114677"/>
                    <a:gd name="connsiteY2" fmla="*/ 787652 h 787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677" h="787652">
                      <a:moveTo>
                        <a:pt x="36214" y="0"/>
                      </a:moveTo>
                      <a:cubicBezTo>
                        <a:pt x="75445" y="92798"/>
                        <a:pt x="114677" y="185596"/>
                        <a:pt x="108641" y="316871"/>
                      </a:cubicBezTo>
                      <a:cubicBezTo>
                        <a:pt x="102605" y="448146"/>
                        <a:pt x="0" y="787652"/>
                        <a:pt x="0" y="787652"/>
                      </a:cubicBezTo>
                    </a:path>
                  </a:pathLst>
                </a:cu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7" name="Freeform 56"/>
                <p:cNvSpPr/>
                <p:nvPr/>
              </p:nvSpPr>
              <p:spPr>
                <a:xfrm rot="5400000" flipH="1">
                  <a:off x="6827840" y="4525269"/>
                  <a:ext cx="136514" cy="1142999"/>
                </a:xfrm>
                <a:custGeom>
                  <a:avLst/>
                  <a:gdLst>
                    <a:gd name="connsiteX0" fmla="*/ 36214 w 114677"/>
                    <a:gd name="connsiteY0" fmla="*/ 0 h 787652"/>
                    <a:gd name="connsiteX1" fmla="*/ 108641 w 114677"/>
                    <a:gd name="connsiteY1" fmla="*/ 316871 h 787652"/>
                    <a:gd name="connsiteX2" fmla="*/ 0 w 114677"/>
                    <a:gd name="connsiteY2" fmla="*/ 787652 h 787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677" h="787652">
                      <a:moveTo>
                        <a:pt x="36214" y="0"/>
                      </a:moveTo>
                      <a:cubicBezTo>
                        <a:pt x="75445" y="92798"/>
                        <a:pt x="114677" y="185596"/>
                        <a:pt x="108641" y="316871"/>
                      </a:cubicBezTo>
                      <a:cubicBezTo>
                        <a:pt x="102605" y="448146"/>
                        <a:pt x="0" y="787652"/>
                        <a:pt x="0" y="787652"/>
                      </a:cubicBezTo>
                    </a:path>
                  </a:pathLst>
                </a:cu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55" name="Freeform 54"/>
              <p:cNvSpPr/>
              <p:nvPr/>
            </p:nvSpPr>
            <p:spPr>
              <a:xfrm>
                <a:off x="6477000" y="5257800"/>
                <a:ext cx="304800" cy="66670"/>
              </a:xfrm>
              <a:custGeom>
                <a:avLst/>
                <a:gdLst>
                  <a:gd name="connsiteX0" fmla="*/ 0 w 304800"/>
                  <a:gd name="connsiteY0" fmla="*/ 0 h 66675"/>
                  <a:gd name="connsiteX1" fmla="*/ 147638 w 304800"/>
                  <a:gd name="connsiteY1" fmla="*/ 38100 h 66675"/>
                  <a:gd name="connsiteX2" fmla="*/ 304800 w 304800"/>
                  <a:gd name="connsiteY2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04800" h="66675">
                    <a:moveTo>
                      <a:pt x="0" y="0"/>
                    </a:moveTo>
                    <a:cubicBezTo>
                      <a:pt x="48419" y="13494"/>
                      <a:pt x="96838" y="26988"/>
                      <a:pt x="147638" y="38100"/>
                    </a:cubicBezTo>
                    <a:cubicBezTo>
                      <a:pt x="198438" y="49213"/>
                      <a:pt x="280194" y="61913"/>
                      <a:pt x="304800" y="66675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25677" name="Group 53"/>
            <p:cNvGrpSpPr>
              <a:grpSpLocks/>
            </p:cNvGrpSpPr>
            <p:nvPr/>
          </p:nvGrpSpPr>
          <p:grpSpPr bwMode="auto">
            <a:xfrm>
              <a:off x="2112" y="720"/>
              <a:ext cx="169" cy="497"/>
              <a:chOff x="7116024" y="4689695"/>
              <a:chExt cx="268133" cy="788829"/>
            </a:xfrm>
          </p:grpSpPr>
          <p:sp>
            <p:nvSpPr>
              <p:cNvPr id="59" name="Freeform 58"/>
              <p:cNvSpPr/>
              <p:nvPr/>
            </p:nvSpPr>
            <p:spPr>
              <a:xfrm>
                <a:off x="7116024" y="4689695"/>
                <a:ext cx="114234" cy="787241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0" name="Freeform 59"/>
              <p:cNvSpPr/>
              <p:nvPr/>
            </p:nvSpPr>
            <p:spPr>
              <a:xfrm flipH="1">
                <a:off x="7269923" y="4691283"/>
                <a:ext cx="114234" cy="787241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25678" name="Group 54"/>
            <p:cNvGrpSpPr>
              <a:grpSpLocks/>
            </p:cNvGrpSpPr>
            <p:nvPr/>
          </p:nvGrpSpPr>
          <p:grpSpPr bwMode="auto">
            <a:xfrm>
              <a:off x="2160" y="432"/>
              <a:ext cx="121" cy="305"/>
              <a:chOff x="7116024" y="4689695"/>
              <a:chExt cx="268133" cy="788829"/>
            </a:xfrm>
          </p:grpSpPr>
          <p:sp>
            <p:nvSpPr>
              <p:cNvPr id="62" name="Freeform 61"/>
              <p:cNvSpPr/>
              <p:nvPr/>
            </p:nvSpPr>
            <p:spPr>
              <a:xfrm>
                <a:off x="7116024" y="4689695"/>
                <a:ext cx="115230" cy="78882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3" name="Freeform 62"/>
              <p:cNvSpPr/>
              <p:nvPr/>
            </p:nvSpPr>
            <p:spPr>
              <a:xfrm flipH="1">
                <a:off x="7268927" y="4689695"/>
                <a:ext cx="115230" cy="78882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sp>
        <p:nvSpPr>
          <p:cNvPr id="64" name="Oval 63"/>
          <p:cNvSpPr/>
          <p:nvPr/>
        </p:nvSpPr>
        <p:spPr>
          <a:xfrm>
            <a:off x="4800600" y="3886200"/>
            <a:ext cx="3581400" cy="21336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76" name="Group 75"/>
          <p:cNvGrpSpPr/>
          <p:nvPr/>
        </p:nvGrpSpPr>
        <p:grpSpPr>
          <a:xfrm rot="16200000">
            <a:off x="5047488" y="48387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77" name="Rectangle 4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78" name="Rectangle 5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79" name="Group 6"/>
          <p:cNvGrpSpPr/>
          <p:nvPr/>
        </p:nvGrpSpPr>
        <p:grpSpPr>
          <a:xfrm rot="5400000">
            <a:off x="7827264" y="48387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80" name="Rectangle 7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1" name="Rectangle 8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157" name="Group 156"/>
          <p:cNvGrpSpPr>
            <a:grpSpLocks/>
          </p:cNvGrpSpPr>
          <p:nvPr/>
        </p:nvGrpSpPr>
        <p:grpSpPr bwMode="auto">
          <a:xfrm>
            <a:off x="5181600" y="4038600"/>
            <a:ext cx="2895600" cy="1905000"/>
            <a:chOff x="5181600" y="4038600"/>
            <a:chExt cx="2895600" cy="1904999"/>
          </a:xfrm>
        </p:grpSpPr>
        <p:sp>
          <p:nvSpPr>
            <p:cNvPr id="65" name="Freeform 64"/>
            <p:cNvSpPr/>
            <p:nvPr/>
          </p:nvSpPr>
          <p:spPr>
            <a:xfrm>
              <a:off x="5278438" y="4267200"/>
              <a:ext cx="1350962" cy="417513"/>
            </a:xfrm>
            <a:custGeom>
              <a:avLst/>
              <a:gdLst>
                <a:gd name="connsiteX0" fmla="*/ 0 w 1385454"/>
                <a:gd name="connsiteY0" fmla="*/ 332509 h 332509"/>
                <a:gd name="connsiteX1" fmla="*/ 360218 w 1385454"/>
                <a:gd name="connsiteY1" fmla="*/ 83128 h 332509"/>
                <a:gd name="connsiteX2" fmla="*/ 1385454 w 1385454"/>
                <a:gd name="connsiteY2" fmla="*/ 0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ln w="19050">
              <a:solidFill>
                <a:schemeClr val="tx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6" name="Freeform 65"/>
            <p:cNvSpPr/>
            <p:nvPr/>
          </p:nvSpPr>
          <p:spPr>
            <a:xfrm flipH="1">
              <a:off x="6629400" y="4267200"/>
              <a:ext cx="1371600" cy="457200"/>
            </a:xfrm>
            <a:custGeom>
              <a:avLst/>
              <a:gdLst>
                <a:gd name="connsiteX0" fmla="*/ 0 w 1385454"/>
                <a:gd name="connsiteY0" fmla="*/ 332509 h 332509"/>
                <a:gd name="connsiteX1" fmla="*/ 360218 w 1385454"/>
                <a:gd name="connsiteY1" fmla="*/ 83128 h 332509"/>
                <a:gd name="connsiteX2" fmla="*/ 1385454 w 1385454"/>
                <a:gd name="connsiteY2" fmla="*/ 0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ln w="19050">
              <a:solidFill>
                <a:schemeClr val="tx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7" name="Freeform 66"/>
            <p:cNvSpPr/>
            <p:nvPr/>
          </p:nvSpPr>
          <p:spPr>
            <a:xfrm flipH="1" flipV="1">
              <a:off x="6705600" y="5333999"/>
              <a:ext cx="1371600" cy="87313"/>
            </a:xfrm>
            <a:custGeom>
              <a:avLst/>
              <a:gdLst>
                <a:gd name="connsiteX0" fmla="*/ 0 w 1385454"/>
                <a:gd name="connsiteY0" fmla="*/ 332509 h 332509"/>
                <a:gd name="connsiteX1" fmla="*/ 360218 w 1385454"/>
                <a:gd name="connsiteY1" fmla="*/ 83128 h 332509"/>
                <a:gd name="connsiteX2" fmla="*/ 1385454 w 1385454"/>
                <a:gd name="connsiteY2" fmla="*/ 0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ln w="19050">
              <a:solidFill>
                <a:schemeClr val="tx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5" name="Freeform 84"/>
            <p:cNvSpPr/>
            <p:nvPr/>
          </p:nvSpPr>
          <p:spPr>
            <a:xfrm flipV="1">
              <a:off x="5181600" y="5333999"/>
              <a:ext cx="1524000" cy="76200"/>
            </a:xfrm>
            <a:custGeom>
              <a:avLst/>
              <a:gdLst>
                <a:gd name="connsiteX0" fmla="*/ 0 w 1385454"/>
                <a:gd name="connsiteY0" fmla="*/ 332509 h 332509"/>
                <a:gd name="connsiteX1" fmla="*/ 360218 w 1385454"/>
                <a:gd name="connsiteY1" fmla="*/ 83128 h 332509"/>
                <a:gd name="connsiteX2" fmla="*/ 1385454 w 1385454"/>
                <a:gd name="connsiteY2" fmla="*/ 0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ln w="19050">
              <a:solidFill>
                <a:schemeClr val="tx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6" name="Freeform 85"/>
            <p:cNvSpPr/>
            <p:nvPr/>
          </p:nvSpPr>
          <p:spPr>
            <a:xfrm>
              <a:off x="5562600" y="4876800"/>
              <a:ext cx="1143000" cy="179388"/>
            </a:xfrm>
            <a:custGeom>
              <a:avLst/>
              <a:gdLst>
                <a:gd name="connsiteX0" fmla="*/ 0 w 1385454"/>
                <a:gd name="connsiteY0" fmla="*/ 332509 h 332509"/>
                <a:gd name="connsiteX1" fmla="*/ 360218 w 1385454"/>
                <a:gd name="connsiteY1" fmla="*/ 83128 h 332509"/>
                <a:gd name="connsiteX2" fmla="*/ 1385454 w 1385454"/>
                <a:gd name="connsiteY2" fmla="*/ 0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ln w="19050">
              <a:solidFill>
                <a:schemeClr val="tx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25658" name="Group 18"/>
            <p:cNvGrpSpPr>
              <a:grpSpLocks/>
            </p:cNvGrpSpPr>
            <p:nvPr/>
          </p:nvGrpSpPr>
          <p:grpSpPr bwMode="auto">
            <a:xfrm rot="16200000" flipV="1">
              <a:off x="6138609" y="5215191"/>
              <a:ext cx="1142999" cy="313817"/>
              <a:chOff x="6477000" y="5638800"/>
              <a:chExt cx="1142999" cy="313817"/>
            </a:xfrm>
          </p:grpSpPr>
          <p:grpSp>
            <p:nvGrpSpPr>
              <p:cNvPr id="25666" name="Group 38"/>
              <p:cNvGrpSpPr>
                <a:grpSpLocks/>
              </p:cNvGrpSpPr>
              <p:nvPr/>
            </p:nvGrpSpPr>
            <p:grpSpPr bwMode="auto">
              <a:xfrm>
                <a:off x="6477000" y="5638800"/>
                <a:ext cx="1142999" cy="304776"/>
                <a:chOff x="6324598" y="5241250"/>
                <a:chExt cx="1142999" cy="304776"/>
              </a:xfrm>
            </p:grpSpPr>
            <p:sp>
              <p:nvSpPr>
                <p:cNvPr id="87" name="Freeform 21"/>
                <p:cNvSpPr/>
                <p:nvPr/>
              </p:nvSpPr>
              <p:spPr>
                <a:xfrm rot="5400000">
                  <a:off x="6827836" y="4737505"/>
                  <a:ext cx="136525" cy="1142999"/>
                </a:xfrm>
                <a:custGeom>
                  <a:avLst/>
                  <a:gdLst>
                    <a:gd name="connsiteX0" fmla="*/ 36214 w 114677"/>
                    <a:gd name="connsiteY0" fmla="*/ 0 h 787652"/>
                    <a:gd name="connsiteX1" fmla="*/ 108641 w 114677"/>
                    <a:gd name="connsiteY1" fmla="*/ 316871 h 787652"/>
                    <a:gd name="connsiteX2" fmla="*/ 0 w 114677"/>
                    <a:gd name="connsiteY2" fmla="*/ 787652 h 787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677" h="787652">
                      <a:moveTo>
                        <a:pt x="36214" y="0"/>
                      </a:moveTo>
                      <a:cubicBezTo>
                        <a:pt x="75445" y="92798"/>
                        <a:pt x="114677" y="185596"/>
                        <a:pt x="108641" y="316871"/>
                      </a:cubicBezTo>
                      <a:cubicBezTo>
                        <a:pt x="102605" y="448146"/>
                        <a:pt x="0" y="787652"/>
                        <a:pt x="0" y="787652"/>
                      </a:cubicBezTo>
                    </a:path>
                  </a:pathLst>
                </a:custGeom>
                <a:ln w="762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8" name="Freeform 22"/>
                <p:cNvSpPr/>
                <p:nvPr/>
              </p:nvSpPr>
              <p:spPr>
                <a:xfrm rot="5400000" flipH="1">
                  <a:off x="6827836" y="4905780"/>
                  <a:ext cx="136525" cy="1142999"/>
                </a:xfrm>
                <a:custGeom>
                  <a:avLst/>
                  <a:gdLst>
                    <a:gd name="connsiteX0" fmla="*/ 36214 w 114677"/>
                    <a:gd name="connsiteY0" fmla="*/ 0 h 787652"/>
                    <a:gd name="connsiteX1" fmla="*/ 108641 w 114677"/>
                    <a:gd name="connsiteY1" fmla="*/ 316871 h 787652"/>
                    <a:gd name="connsiteX2" fmla="*/ 0 w 114677"/>
                    <a:gd name="connsiteY2" fmla="*/ 787652 h 787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677" h="787652">
                      <a:moveTo>
                        <a:pt x="36214" y="0"/>
                      </a:moveTo>
                      <a:cubicBezTo>
                        <a:pt x="75445" y="92798"/>
                        <a:pt x="114677" y="185596"/>
                        <a:pt x="108641" y="316871"/>
                      </a:cubicBezTo>
                      <a:cubicBezTo>
                        <a:pt x="102605" y="448146"/>
                        <a:pt x="0" y="787652"/>
                        <a:pt x="0" y="787652"/>
                      </a:cubicBezTo>
                    </a:path>
                  </a:pathLst>
                </a:custGeom>
                <a:ln w="762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52" name="Freeform 20"/>
              <p:cNvSpPr/>
              <p:nvPr/>
            </p:nvSpPr>
            <p:spPr>
              <a:xfrm>
                <a:off x="6481762" y="5879592"/>
                <a:ext cx="271463" cy="73025"/>
              </a:xfrm>
              <a:custGeom>
                <a:avLst/>
                <a:gdLst>
                  <a:gd name="connsiteX0" fmla="*/ 0 w 271462"/>
                  <a:gd name="connsiteY0" fmla="*/ 73025 h 73025"/>
                  <a:gd name="connsiteX1" fmla="*/ 152400 w 271462"/>
                  <a:gd name="connsiteY1" fmla="*/ 25400 h 73025"/>
                  <a:gd name="connsiteX2" fmla="*/ 271462 w 271462"/>
                  <a:gd name="connsiteY2" fmla="*/ 6350 h 73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1462" h="73025">
                    <a:moveTo>
                      <a:pt x="0" y="73025"/>
                    </a:moveTo>
                    <a:cubicBezTo>
                      <a:pt x="53578" y="54769"/>
                      <a:pt x="107156" y="36513"/>
                      <a:pt x="152400" y="25400"/>
                    </a:cubicBezTo>
                    <a:cubicBezTo>
                      <a:pt x="197644" y="14288"/>
                      <a:pt x="249237" y="0"/>
                      <a:pt x="271462" y="6350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110" name="Freeform 109"/>
            <p:cNvSpPr/>
            <p:nvPr/>
          </p:nvSpPr>
          <p:spPr>
            <a:xfrm flipH="1">
              <a:off x="6705600" y="4876800"/>
              <a:ext cx="1066800" cy="76200"/>
            </a:xfrm>
            <a:custGeom>
              <a:avLst/>
              <a:gdLst>
                <a:gd name="connsiteX0" fmla="*/ 0 w 1385454"/>
                <a:gd name="connsiteY0" fmla="*/ 332509 h 332509"/>
                <a:gd name="connsiteX1" fmla="*/ 360218 w 1385454"/>
                <a:gd name="connsiteY1" fmla="*/ 83128 h 332509"/>
                <a:gd name="connsiteX2" fmla="*/ 1385454 w 1385454"/>
                <a:gd name="connsiteY2" fmla="*/ 0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ln w="19050">
              <a:solidFill>
                <a:schemeClr val="tx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25660" name="Group 63"/>
            <p:cNvGrpSpPr>
              <a:grpSpLocks/>
            </p:cNvGrpSpPr>
            <p:nvPr/>
          </p:nvGrpSpPr>
          <p:grpSpPr bwMode="auto">
            <a:xfrm>
              <a:off x="6553200" y="4495800"/>
              <a:ext cx="268133" cy="788829"/>
              <a:chOff x="7116024" y="4689695"/>
              <a:chExt cx="268133" cy="788829"/>
            </a:xfrm>
          </p:grpSpPr>
          <p:sp>
            <p:nvSpPr>
              <p:cNvPr id="90" name="Freeform 89"/>
              <p:cNvSpPr/>
              <p:nvPr/>
            </p:nvSpPr>
            <p:spPr>
              <a:xfrm>
                <a:off x="7116024" y="4689695"/>
                <a:ext cx="114300" cy="787400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rgbClr val="219AC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1" name="Freeform 90"/>
              <p:cNvSpPr/>
              <p:nvPr/>
            </p:nvSpPr>
            <p:spPr>
              <a:xfrm flipH="1">
                <a:off x="7270012" y="4691283"/>
                <a:ext cx="114300" cy="787400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rgbClr val="219AC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25661" name="Group 66"/>
            <p:cNvGrpSpPr>
              <a:grpSpLocks/>
            </p:cNvGrpSpPr>
            <p:nvPr/>
          </p:nvGrpSpPr>
          <p:grpSpPr bwMode="auto">
            <a:xfrm>
              <a:off x="6629400" y="4038600"/>
              <a:ext cx="191932" cy="484029"/>
              <a:chOff x="7116024" y="4689695"/>
              <a:chExt cx="268133" cy="788829"/>
            </a:xfrm>
          </p:grpSpPr>
          <p:sp>
            <p:nvSpPr>
              <p:cNvPr id="93" name="Freeform 92"/>
              <p:cNvSpPr/>
              <p:nvPr/>
            </p:nvSpPr>
            <p:spPr>
              <a:xfrm>
                <a:off x="7116024" y="4689695"/>
                <a:ext cx="115324" cy="789088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4" name="Freeform 93"/>
              <p:cNvSpPr/>
              <p:nvPr/>
            </p:nvSpPr>
            <p:spPr>
              <a:xfrm flipH="1">
                <a:off x="7269051" y="4689695"/>
                <a:ext cx="115324" cy="789088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148" name="Group 147"/>
          <p:cNvGrpSpPr>
            <a:grpSpLocks/>
          </p:cNvGrpSpPr>
          <p:nvPr/>
        </p:nvGrpSpPr>
        <p:grpSpPr bwMode="auto">
          <a:xfrm>
            <a:off x="7086600" y="4191000"/>
            <a:ext cx="914400" cy="533400"/>
            <a:chOff x="7543800" y="1600200"/>
            <a:chExt cx="914400" cy="533400"/>
          </a:xfrm>
        </p:grpSpPr>
        <p:sp>
          <p:nvSpPr>
            <p:cNvPr id="140" name="Freeform 139"/>
            <p:cNvSpPr/>
            <p:nvPr/>
          </p:nvSpPr>
          <p:spPr>
            <a:xfrm flipH="1">
              <a:off x="7772400" y="1752600"/>
              <a:ext cx="685800" cy="381000"/>
            </a:xfrm>
            <a:custGeom>
              <a:avLst/>
              <a:gdLst>
                <a:gd name="connsiteX0" fmla="*/ 0 w 1385454"/>
                <a:gd name="connsiteY0" fmla="*/ 332509 h 332509"/>
                <a:gd name="connsiteX1" fmla="*/ 360218 w 1385454"/>
                <a:gd name="connsiteY1" fmla="*/ 83128 h 332509"/>
                <a:gd name="connsiteX2" fmla="*/ 1385454 w 1385454"/>
                <a:gd name="connsiteY2" fmla="*/ 0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ln w="19050">
              <a:solidFill>
                <a:schemeClr val="tx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1" name="Freeform 130"/>
            <p:cNvSpPr/>
            <p:nvPr/>
          </p:nvSpPr>
          <p:spPr>
            <a:xfrm>
              <a:off x="7543800" y="1600200"/>
              <a:ext cx="234950" cy="304800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52" name="Group 151"/>
          <p:cNvGrpSpPr>
            <a:grpSpLocks/>
          </p:cNvGrpSpPr>
          <p:nvPr/>
        </p:nvGrpSpPr>
        <p:grpSpPr bwMode="auto">
          <a:xfrm>
            <a:off x="5562600" y="4876800"/>
            <a:ext cx="838200" cy="457200"/>
            <a:chOff x="6019800" y="2286000"/>
            <a:chExt cx="838200" cy="457200"/>
          </a:xfrm>
        </p:grpSpPr>
        <p:sp>
          <p:nvSpPr>
            <p:cNvPr id="129" name="Freeform 128"/>
            <p:cNvSpPr/>
            <p:nvPr/>
          </p:nvSpPr>
          <p:spPr>
            <a:xfrm flipH="1">
              <a:off x="6400800" y="2286000"/>
              <a:ext cx="457200" cy="457200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rgbClr val="219A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3" name="Freeform 142"/>
            <p:cNvSpPr/>
            <p:nvPr/>
          </p:nvSpPr>
          <p:spPr>
            <a:xfrm>
              <a:off x="6019800" y="2438400"/>
              <a:ext cx="381000" cy="76200"/>
            </a:xfrm>
            <a:custGeom>
              <a:avLst/>
              <a:gdLst>
                <a:gd name="connsiteX0" fmla="*/ 0 w 1385454"/>
                <a:gd name="connsiteY0" fmla="*/ 332509 h 332509"/>
                <a:gd name="connsiteX1" fmla="*/ 360218 w 1385454"/>
                <a:gd name="connsiteY1" fmla="*/ 83128 h 332509"/>
                <a:gd name="connsiteX2" fmla="*/ 1385454 w 1385454"/>
                <a:gd name="connsiteY2" fmla="*/ 0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49" name="Group 148"/>
          <p:cNvGrpSpPr>
            <a:grpSpLocks/>
          </p:cNvGrpSpPr>
          <p:nvPr/>
        </p:nvGrpSpPr>
        <p:grpSpPr bwMode="auto">
          <a:xfrm>
            <a:off x="5278438" y="4191000"/>
            <a:ext cx="1128712" cy="569913"/>
            <a:chOff x="5735782" y="1600200"/>
            <a:chExt cx="1128105" cy="570345"/>
          </a:xfrm>
        </p:grpSpPr>
        <p:sp>
          <p:nvSpPr>
            <p:cNvPr id="139" name="Freeform 138"/>
            <p:cNvSpPr/>
            <p:nvPr/>
          </p:nvSpPr>
          <p:spPr>
            <a:xfrm>
              <a:off x="5735782" y="1752716"/>
              <a:ext cx="893281" cy="417829"/>
            </a:xfrm>
            <a:custGeom>
              <a:avLst/>
              <a:gdLst>
                <a:gd name="connsiteX0" fmla="*/ 0 w 1385454"/>
                <a:gd name="connsiteY0" fmla="*/ 332509 h 332509"/>
                <a:gd name="connsiteX1" fmla="*/ 360218 w 1385454"/>
                <a:gd name="connsiteY1" fmla="*/ 83128 h 332509"/>
                <a:gd name="connsiteX2" fmla="*/ 1385454 w 1385454"/>
                <a:gd name="connsiteY2" fmla="*/ 0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ln w="19050">
              <a:solidFill>
                <a:schemeClr val="tx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5" name="Freeform 144"/>
            <p:cNvSpPr/>
            <p:nvPr/>
          </p:nvSpPr>
          <p:spPr>
            <a:xfrm flipH="1">
              <a:off x="6629063" y="1600200"/>
              <a:ext cx="234824" cy="305031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5704" name="Group 104"/>
          <p:cNvGrpSpPr>
            <a:grpSpLocks/>
          </p:cNvGrpSpPr>
          <p:nvPr/>
        </p:nvGrpSpPr>
        <p:grpSpPr bwMode="auto">
          <a:xfrm>
            <a:off x="7010400" y="4724400"/>
            <a:ext cx="762000" cy="457200"/>
            <a:chOff x="1776" y="2688"/>
            <a:chExt cx="480" cy="288"/>
          </a:xfrm>
        </p:grpSpPr>
        <p:sp>
          <p:nvSpPr>
            <p:cNvPr id="144" name="Freeform 143"/>
            <p:cNvSpPr/>
            <p:nvPr/>
          </p:nvSpPr>
          <p:spPr>
            <a:xfrm flipH="1">
              <a:off x="2064" y="2784"/>
              <a:ext cx="192" cy="48"/>
            </a:xfrm>
            <a:custGeom>
              <a:avLst/>
              <a:gdLst>
                <a:gd name="connsiteX0" fmla="*/ 0 w 1385454"/>
                <a:gd name="connsiteY0" fmla="*/ 332509 h 332509"/>
                <a:gd name="connsiteX1" fmla="*/ 360218 w 1385454"/>
                <a:gd name="connsiteY1" fmla="*/ 83128 h 332509"/>
                <a:gd name="connsiteX2" fmla="*/ 1385454 w 1385454"/>
                <a:gd name="connsiteY2" fmla="*/ 0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ln w="19050">
              <a:solidFill>
                <a:schemeClr val="tx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0" name="Freeform 149"/>
            <p:cNvSpPr/>
            <p:nvPr/>
          </p:nvSpPr>
          <p:spPr>
            <a:xfrm>
              <a:off x="1776" y="2688"/>
              <a:ext cx="288" cy="288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rgbClr val="219A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5702" name="Group 102"/>
          <p:cNvGrpSpPr>
            <a:grpSpLocks/>
          </p:cNvGrpSpPr>
          <p:nvPr/>
        </p:nvGrpSpPr>
        <p:grpSpPr bwMode="auto">
          <a:xfrm>
            <a:off x="6934200" y="5257800"/>
            <a:ext cx="1143000" cy="609600"/>
            <a:chOff x="2016" y="2832"/>
            <a:chExt cx="720" cy="384"/>
          </a:xfrm>
        </p:grpSpPr>
        <p:sp>
          <p:nvSpPr>
            <p:cNvPr id="141" name="Freeform 140"/>
            <p:cNvSpPr>
              <a:spLocks noChangeArrowheads="1"/>
            </p:cNvSpPr>
            <p:nvPr/>
          </p:nvSpPr>
          <p:spPr bwMode="auto">
            <a:xfrm flipH="1" flipV="1">
              <a:off x="2304" y="2880"/>
              <a:ext cx="432" cy="96"/>
            </a:xfrm>
            <a:custGeom>
              <a:avLst/>
              <a:gdLst>
                <a:gd name="T0" fmla="*/ 0 w 1385454"/>
                <a:gd name="T1" fmla="*/ 152400 h 332509"/>
                <a:gd name="T2" fmla="*/ 217932 w 1385454"/>
                <a:gd name="T3" fmla="*/ 38100 h 332509"/>
                <a:gd name="T4" fmla="*/ 838200 w 1385454"/>
                <a:gd name="T5" fmla="*/ 0 h 332509"/>
                <a:gd name="T6" fmla="*/ 0 60000 65536"/>
                <a:gd name="T7" fmla="*/ 0 60000 65536"/>
                <a:gd name="T8" fmla="*/ 0 60000 65536"/>
                <a:gd name="T9" fmla="*/ 0 w 1385454"/>
                <a:gd name="T10" fmla="*/ 0 h 332509"/>
                <a:gd name="T11" fmla="*/ 1385454 w 1385454"/>
                <a:gd name="T12" fmla="*/ 332509 h 33250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noFill/>
            <a:ln w="19050" algn="ctr">
              <a:solidFill>
                <a:schemeClr val="tx2">
                  <a:lumMod val="25000"/>
                </a:schemeClr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25" name="Freeform 21"/>
            <p:cNvSpPr/>
            <p:nvPr/>
          </p:nvSpPr>
          <p:spPr>
            <a:xfrm rot="10800000" flipH="1" flipV="1">
              <a:off x="2016" y="2832"/>
              <a:ext cx="288" cy="384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5701" name="Group 101"/>
          <p:cNvGrpSpPr>
            <a:grpSpLocks/>
          </p:cNvGrpSpPr>
          <p:nvPr/>
        </p:nvGrpSpPr>
        <p:grpSpPr bwMode="auto">
          <a:xfrm>
            <a:off x="5181600" y="5257800"/>
            <a:ext cx="1066800" cy="609600"/>
            <a:chOff x="912" y="2832"/>
            <a:chExt cx="672" cy="384"/>
          </a:xfrm>
        </p:grpSpPr>
        <p:sp>
          <p:nvSpPr>
            <p:cNvPr id="142" name="Freeform 141"/>
            <p:cNvSpPr>
              <a:spLocks noChangeArrowheads="1"/>
            </p:cNvSpPr>
            <p:nvPr/>
          </p:nvSpPr>
          <p:spPr bwMode="auto">
            <a:xfrm flipV="1">
              <a:off x="912" y="2880"/>
              <a:ext cx="384" cy="96"/>
            </a:xfrm>
            <a:custGeom>
              <a:avLst/>
              <a:gdLst>
                <a:gd name="T0" fmla="*/ 0 w 1385454"/>
                <a:gd name="T1" fmla="*/ 152399 h 332509"/>
                <a:gd name="T2" fmla="*/ 257556 w 1385454"/>
                <a:gd name="T3" fmla="*/ 38100 h 332509"/>
                <a:gd name="T4" fmla="*/ 990600 w 1385454"/>
                <a:gd name="T5" fmla="*/ 0 h 332509"/>
                <a:gd name="T6" fmla="*/ 0 60000 65536"/>
                <a:gd name="T7" fmla="*/ 0 60000 65536"/>
                <a:gd name="T8" fmla="*/ 0 60000 65536"/>
                <a:gd name="T9" fmla="*/ 0 w 1385454"/>
                <a:gd name="T10" fmla="*/ 0 h 332509"/>
                <a:gd name="T11" fmla="*/ 1385454 w 1385454"/>
                <a:gd name="T12" fmla="*/ 332509 h 33250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noFill/>
            <a:ln w="19050" algn="ctr">
              <a:solidFill>
                <a:schemeClr val="tx2">
                  <a:lumMod val="25000"/>
                </a:schemeClr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grpSp>
          <p:nvGrpSpPr>
            <p:cNvPr id="25640" name="Group 100"/>
            <p:cNvGrpSpPr>
              <a:grpSpLocks/>
            </p:cNvGrpSpPr>
            <p:nvPr/>
          </p:nvGrpSpPr>
          <p:grpSpPr bwMode="auto">
            <a:xfrm>
              <a:off x="1296" y="2832"/>
              <a:ext cx="288" cy="384"/>
              <a:chOff x="1536" y="2832"/>
              <a:chExt cx="288" cy="384"/>
            </a:xfrm>
          </p:grpSpPr>
          <p:sp>
            <p:nvSpPr>
              <p:cNvPr id="126" name="Freeform 22"/>
              <p:cNvSpPr/>
              <p:nvPr/>
            </p:nvSpPr>
            <p:spPr>
              <a:xfrm rot="10800000" flipV="1">
                <a:off x="1536" y="2832"/>
                <a:ext cx="270" cy="384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4" name="Freeform 20"/>
              <p:cNvSpPr>
                <a:spLocks noChangeArrowheads="1"/>
              </p:cNvSpPr>
              <p:nvPr/>
            </p:nvSpPr>
            <p:spPr bwMode="auto">
              <a:xfrm rot="5400000" flipH="1" flipV="1">
                <a:off x="1706" y="3098"/>
                <a:ext cx="91" cy="145"/>
              </a:xfrm>
              <a:custGeom>
                <a:avLst/>
                <a:gdLst>
                  <a:gd name="T0" fmla="*/ 0 w 271462"/>
                  <a:gd name="T1" fmla="*/ 230465 h 73025"/>
                  <a:gd name="T2" fmla="*/ 81280 w 271462"/>
                  <a:gd name="T3" fmla="*/ 80162 h 73025"/>
                  <a:gd name="T4" fmla="*/ 144780 w 271462"/>
                  <a:gd name="T5" fmla="*/ 20040 h 73025"/>
                  <a:gd name="T6" fmla="*/ 0 60000 65536"/>
                  <a:gd name="T7" fmla="*/ 0 60000 65536"/>
                  <a:gd name="T8" fmla="*/ 0 60000 65536"/>
                  <a:gd name="T9" fmla="*/ 0 w 271462"/>
                  <a:gd name="T10" fmla="*/ 0 h 73025"/>
                  <a:gd name="T11" fmla="*/ 271462 w 271462"/>
                  <a:gd name="T12" fmla="*/ 73025 h 730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1462" h="73025">
                    <a:moveTo>
                      <a:pt x="0" y="73025"/>
                    </a:moveTo>
                    <a:cubicBezTo>
                      <a:pt x="53578" y="54769"/>
                      <a:pt x="107156" y="36513"/>
                      <a:pt x="152400" y="25400"/>
                    </a:cubicBezTo>
                    <a:cubicBezTo>
                      <a:pt x="197644" y="14288"/>
                      <a:pt x="249237" y="0"/>
                      <a:pt x="271462" y="6350"/>
                    </a:cubicBezTo>
                  </a:path>
                </a:pathLst>
              </a:custGeom>
              <a:noFill/>
              <a:ln w="76200" algn="ctr">
                <a:solidFill>
                  <a:srgbClr val="219AC1"/>
                </a:solidFill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</p:grpSp>
      <p:sp>
        <p:nvSpPr>
          <p:cNvPr id="158" name="Cloud 157"/>
          <p:cNvSpPr/>
          <p:nvPr/>
        </p:nvSpPr>
        <p:spPr>
          <a:xfrm flipH="1">
            <a:off x="4953000" y="3886200"/>
            <a:ext cx="3352800" cy="2133600"/>
          </a:xfrm>
          <a:prstGeom prst="cloud">
            <a:avLst/>
          </a:prstGeom>
          <a:gradFill flip="none" rotWithShape="1">
            <a:gsLst>
              <a:gs pos="0">
                <a:srgbClr val="F5E4D3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25685" name="Group 85"/>
          <p:cNvGrpSpPr>
            <a:grpSpLocks/>
          </p:cNvGrpSpPr>
          <p:nvPr/>
        </p:nvGrpSpPr>
        <p:grpSpPr bwMode="auto">
          <a:xfrm>
            <a:off x="2078038" y="762000"/>
            <a:ext cx="958850" cy="528638"/>
            <a:chOff x="980" y="2016"/>
            <a:chExt cx="604" cy="333"/>
          </a:xfrm>
        </p:grpSpPr>
        <p:sp>
          <p:nvSpPr>
            <p:cNvPr id="30" name="Freeform 29"/>
            <p:cNvSpPr/>
            <p:nvPr/>
          </p:nvSpPr>
          <p:spPr>
            <a:xfrm>
              <a:off x="980" y="2112"/>
              <a:ext cx="508" cy="237"/>
            </a:xfrm>
            <a:custGeom>
              <a:avLst/>
              <a:gdLst>
                <a:gd name="connsiteX0" fmla="*/ 0 w 1385454"/>
                <a:gd name="connsiteY0" fmla="*/ 332509 h 332509"/>
                <a:gd name="connsiteX1" fmla="*/ 360218 w 1385454"/>
                <a:gd name="connsiteY1" fmla="*/ 83128 h 332509"/>
                <a:gd name="connsiteX2" fmla="*/ 1385454 w 1385454"/>
                <a:gd name="connsiteY2" fmla="*/ 0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ln w="19050">
              <a:solidFill>
                <a:schemeClr val="tx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1" name="Freeform 120"/>
            <p:cNvSpPr/>
            <p:nvPr/>
          </p:nvSpPr>
          <p:spPr>
            <a:xfrm flipH="1">
              <a:off x="1440" y="2016"/>
              <a:ext cx="144" cy="192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5684" name="Group 84"/>
          <p:cNvGrpSpPr>
            <a:grpSpLocks/>
          </p:cNvGrpSpPr>
          <p:nvPr/>
        </p:nvGrpSpPr>
        <p:grpSpPr bwMode="auto">
          <a:xfrm>
            <a:off x="3722688" y="762000"/>
            <a:ext cx="960437" cy="577850"/>
            <a:chOff x="2016" y="2016"/>
            <a:chExt cx="605" cy="364"/>
          </a:xfrm>
        </p:grpSpPr>
        <p:sp>
          <p:nvSpPr>
            <p:cNvPr id="33" name="Freeform 32"/>
            <p:cNvSpPr/>
            <p:nvPr/>
          </p:nvSpPr>
          <p:spPr>
            <a:xfrm flipH="1">
              <a:off x="2160" y="2112"/>
              <a:ext cx="461" cy="268"/>
            </a:xfrm>
            <a:custGeom>
              <a:avLst/>
              <a:gdLst>
                <a:gd name="connsiteX0" fmla="*/ 0 w 1385454"/>
                <a:gd name="connsiteY0" fmla="*/ 332509 h 332509"/>
                <a:gd name="connsiteX1" fmla="*/ 360218 w 1385454"/>
                <a:gd name="connsiteY1" fmla="*/ 83128 h 332509"/>
                <a:gd name="connsiteX2" fmla="*/ 1385454 w 1385454"/>
                <a:gd name="connsiteY2" fmla="*/ 0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ln w="19050">
              <a:solidFill>
                <a:schemeClr val="tx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0" name="Freeform 119"/>
            <p:cNvSpPr/>
            <p:nvPr/>
          </p:nvSpPr>
          <p:spPr>
            <a:xfrm>
              <a:off x="2016" y="2016"/>
              <a:ext cx="144" cy="192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5694" name="Text Box 94"/>
          <p:cNvSpPr txBox="1">
            <a:spLocks noChangeArrowheads="1"/>
          </p:cNvSpPr>
          <p:nvPr/>
        </p:nvSpPr>
        <p:spPr bwMode="auto">
          <a:xfrm>
            <a:off x="228600" y="3200400"/>
            <a:ext cx="464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Baskerville Old Face" pitchFamily="18" charset="0"/>
              </a:rPr>
              <a:t>The polar fibers retract and separate the sister chromatids. </a:t>
            </a:r>
          </a:p>
        </p:txBody>
      </p:sp>
      <p:grpSp>
        <p:nvGrpSpPr>
          <p:cNvPr id="25697" name="Group 97"/>
          <p:cNvGrpSpPr>
            <a:grpSpLocks/>
          </p:cNvGrpSpPr>
          <p:nvPr/>
        </p:nvGrpSpPr>
        <p:grpSpPr bwMode="auto">
          <a:xfrm>
            <a:off x="2057400" y="1905000"/>
            <a:ext cx="1208088" cy="685800"/>
            <a:chOff x="1687" y="3888"/>
            <a:chExt cx="761" cy="432"/>
          </a:xfrm>
        </p:grpSpPr>
        <p:sp>
          <p:nvSpPr>
            <p:cNvPr id="115" name="Freeform 114"/>
            <p:cNvSpPr>
              <a:spLocks noChangeArrowheads="1"/>
            </p:cNvSpPr>
            <p:nvPr/>
          </p:nvSpPr>
          <p:spPr bwMode="auto">
            <a:xfrm rot="10800000" flipV="1">
              <a:off x="2208" y="3888"/>
              <a:ext cx="240" cy="432"/>
            </a:xfrm>
            <a:custGeom>
              <a:avLst/>
              <a:gdLst>
                <a:gd name="T0" fmla="*/ 42893 w 114677"/>
                <a:gd name="T1" fmla="*/ 0 h 787652"/>
                <a:gd name="T2" fmla="*/ 128678 w 114677"/>
                <a:gd name="T3" fmla="*/ 459825 h 787652"/>
                <a:gd name="T4" fmla="*/ 0 w 114677"/>
                <a:gd name="T5" fmla="*/ 1142996 h 787652"/>
                <a:gd name="T6" fmla="*/ 0 60000 65536"/>
                <a:gd name="T7" fmla="*/ 0 60000 65536"/>
                <a:gd name="T8" fmla="*/ 0 60000 65536"/>
                <a:gd name="T9" fmla="*/ 0 w 114677"/>
                <a:gd name="T10" fmla="*/ 0 h 787652"/>
                <a:gd name="T11" fmla="*/ 114677 w 114677"/>
                <a:gd name="T12" fmla="*/ 787652 h 7876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noFill/>
            <a:ln w="76200" algn="ctr">
              <a:solidFill>
                <a:srgbClr val="219AC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32" name="Freeform 31"/>
            <p:cNvSpPr>
              <a:spLocks noChangeArrowheads="1"/>
            </p:cNvSpPr>
            <p:nvPr/>
          </p:nvSpPr>
          <p:spPr bwMode="auto">
            <a:xfrm flipV="1">
              <a:off x="1687" y="3927"/>
              <a:ext cx="521" cy="153"/>
            </a:xfrm>
            <a:custGeom>
              <a:avLst/>
              <a:gdLst>
                <a:gd name="T0" fmla="*/ 0 w 1385454"/>
                <a:gd name="T1" fmla="*/ 277091 h 332509"/>
                <a:gd name="T2" fmla="*/ 376428 w 1385454"/>
                <a:gd name="T3" fmla="*/ 69273 h 332509"/>
                <a:gd name="T4" fmla="*/ 1447800 w 1385454"/>
                <a:gd name="T5" fmla="*/ 0 h 332509"/>
                <a:gd name="T6" fmla="*/ 0 60000 65536"/>
                <a:gd name="T7" fmla="*/ 0 60000 65536"/>
                <a:gd name="T8" fmla="*/ 0 60000 65536"/>
                <a:gd name="T9" fmla="*/ 0 w 1385454"/>
                <a:gd name="T10" fmla="*/ 0 h 332509"/>
                <a:gd name="T11" fmla="*/ 1385454 w 1385454"/>
                <a:gd name="T12" fmla="*/ 332509 h 33250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noFill/>
            <a:ln w="19050" algn="ctr">
              <a:solidFill>
                <a:schemeClr val="tx2">
                  <a:lumMod val="25000"/>
                </a:schemeClr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25699" name="Group 99"/>
          <p:cNvGrpSpPr>
            <a:grpSpLocks/>
          </p:cNvGrpSpPr>
          <p:nvPr/>
        </p:nvGrpSpPr>
        <p:grpSpPr bwMode="auto">
          <a:xfrm>
            <a:off x="2362200" y="1219200"/>
            <a:ext cx="827088" cy="457200"/>
            <a:chOff x="1879" y="3888"/>
            <a:chExt cx="521" cy="288"/>
          </a:xfrm>
        </p:grpSpPr>
        <p:sp>
          <p:nvSpPr>
            <p:cNvPr id="31" name="Freeform 30"/>
            <p:cNvSpPr/>
            <p:nvPr/>
          </p:nvSpPr>
          <p:spPr>
            <a:xfrm>
              <a:off x="1879" y="3984"/>
              <a:ext cx="281" cy="135"/>
            </a:xfrm>
            <a:custGeom>
              <a:avLst/>
              <a:gdLst>
                <a:gd name="connsiteX0" fmla="*/ 0 w 1385454"/>
                <a:gd name="connsiteY0" fmla="*/ 332509 h 332509"/>
                <a:gd name="connsiteX1" fmla="*/ 360218 w 1385454"/>
                <a:gd name="connsiteY1" fmla="*/ 83128 h 332509"/>
                <a:gd name="connsiteX2" fmla="*/ 1385454 w 1385454"/>
                <a:gd name="connsiteY2" fmla="*/ 0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ln w="19050">
              <a:solidFill>
                <a:schemeClr val="tx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8" name="Freeform 117"/>
            <p:cNvSpPr/>
            <p:nvPr/>
          </p:nvSpPr>
          <p:spPr>
            <a:xfrm flipH="1">
              <a:off x="2160" y="3888"/>
              <a:ext cx="240" cy="288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5698" name="Group 98"/>
          <p:cNvGrpSpPr>
            <a:grpSpLocks/>
          </p:cNvGrpSpPr>
          <p:nvPr/>
        </p:nvGrpSpPr>
        <p:grpSpPr bwMode="auto">
          <a:xfrm>
            <a:off x="3733800" y="1219200"/>
            <a:ext cx="925513" cy="457200"/>
            <a:chOff x="2784" y="3888"/>
            <a:chExt cx="583" cy="288"/>
          </a:xfrm>
        </p:grpSpPr>
        <p:sp>
          <p:nvSpPr>
            <p:cNvPr id="34" name="Freeform 33"/>
            <p:cNvSpPr/>
            <p:nvPr/>
          </p:nvSpPr>
          <p:spPr>
            <a:xfrm flipH="1">
              <a:off x="2976" y="3984"/>
              <a:ext cx="391" cy="166"/>
            </a:xfrm>
            <a:custGeom>
              <a:avLst/>
              <a:gdLst>
                <a:gd name="connsiteX0" fmla="*/ 0 w 1385454"/>
                <a:gd name="connsiteY0" fmla="*/ 332509 h 332509"/>
                <a:gd name="connsiteX1" fmla="*/ 360218 w 1385454"/>
                <a:gd name="connsiteY1" fmla="*/ 83128 h 332509"/>
                <a:gd name="connsiteX2" fmla="*/ 1385454 w 1385454"/>
                <a:gd name="connsiteY2" fmla="*/ 0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ln w="19050">
              <a:solidFill>
                <a:schemeClr val="tx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7" name="Freeform 116"/>
            <p:cNvSpPr/>
            <p:nvPr/>
          </p:nvSpPr>
          <p:spPr>
            <a:xfrm>
              <a:off x="2784" y="3888"/>
              <a:ext cx="216" cy="288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5696" name="Group 96"/>
          <p:cNvGrpSpPr>
            <a:grpSpLocks/>
          </p:cNvGrpSpPr>
          <p:nvPr/>
        </p:nvGrpSpPr>
        <p:grpSpPr bwMode="auto">
          <a:xfrm>
            <a:off x="3810000" y="1905000"/>
            <a:ext cx="925513" cy="685800"/>
            <a:chOff x="2784" y="3888"/>
            <a:chExt cx="583" cy="432"/>
          </a:xfrm>
        </p:grpSpPr>
        <p:sp>
          <p:nvSpPr>
            <p:cNvPr id="35" name="Freeform 34"/>
            <p:cNvSpPr>
              <a:spLocks noChangeArrowheads="1"/>
            </p:cNvSpPr>
            <p:nvPr/>
          </p:nvSpPr>
          <p:spPr bwMode="auto">
            <a:xfrm flipH="1" flipV="1">
              <a:off x="3024" y="3936"/>
              <a:ext cx="343" cy="144"/>
            </a:xfrm>
            <a:custGeom>
              <a:avLst/>
              <a:gdLst>
                <a:gd name="T0" fmla="*/ 0 w 1385454"/>
                <a:gd name="T1" fmla="*/ 235768 h 332509"/>
                <a:gd name="T2" fmla="*/ 319964 w 1385454"/>
                <a:gd name="T3" fmla="*/ 58943 h 332509"/>
                <a:gd name="T4" fmla="*/ 1230630 w 1385454"/>
                <a:gd name="T5" fmla="*/ 0 h 332509"/>
                <a:gd name="T6" fmla="*/ 0 60000 65536"/>
                <a:gd name="T7" fmla="*/ 0 60000 65536"/>
                <a:gd name="T8" fmla="*/ 0 60000 65536"/>
                <a:gd name="T9" fmla="*/ 0 w 1385454"/>
                <a:gd name="T10" fmla="*/ 0 h 332509"/>
                <a:gd name="T11" fmla="*/ 1385454 w 1385454"/>
                <a:gd name="T12" fmla="*/ 332509 h 33250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85454" h="332509">
                  <a:moveTo>
                    <a:pt x="0" y="332509"/>
                  </a:moveTo>
                  <a:cubicBezTo>
                    <a:pt x="64654" y="235527"/>
                    <a:pt x="129309" y="138546"/>
                    <a:pt x="360218" y="83128"/>
                  </a:cubicBezTo>
                  <a:cubicBezTo>
                    <a:pt x="591127" y="27710"/>
                    <a:pt x="1385454" y="0"/>
                    <a:pt x="1385454" y="0"/>
                  </a:cubicBezTo>
                </a:path>
              </a:pathLst>
            </a:custGeom>
            <a:noFill/>
            <a:ln w="19050" algn="ctr">
              <a:solidFill>
                <a:schemeClr val="tx2">
                  <a:lumMod val="25000"/>
                </a:schemeClr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grpSp>
          <p:nvGrpSpPr>
            <p:cNvPr id="25626" name="Group 88"/>
            <p:cNvGrpSpPr>
              <a:grpSpLocks/>
            </p:cNvGrpSpPr>
            <p:nvPr/>
          </p:nvGrpSpPr>
          <p:grpSpPr bwMode="auto">
            <a:xfrm flipH="1">
              <a:off x="2784" y="3888"/>
              <a:ext cx="288" cy="432"/>
              <a:chOff x="490" y="2448"/>
              <a:chExt cx="86" cy="720"/>
            </a:xfrm>
          </p:grpSpPr>
          <p:sp>
            <p:nvSpPr>
              <p:cNvPr id="114" name="Freeform 113"/>
              <p:cNvSpPr>
                <a:spLocks noChangeArrowheads="1"/>
              </p:cNvSpPr>
              <p:nvPr/>
            </p:nvSpPr>
            <p:spPr bwMode="auto">
              <a:xfrm rot="10800000" flipV="1">
                <a:off x="490" y="2448"/>
                <a:ext cx="86" cy="720"/>
              </a:xfrm>
              <a:custGeom>
                <a:avLst/>
                <a:gdLst>
                  <a:gd name="T0" fmla="*/ 42893 w 114677"/>
                  <a:gd name="T1" fmla="*/ 0 h 787652"/>
                  <a:gd name="T2" fmla="*/ 128678 w 114677"/>
                  <a:gd name="T3" fmla="*/ 459825 h 787652"/>
                  <a:gd name="T4" fmla="*/ 0 w 114677"/>
                  <a:gd name="T5" fmla="*/ 1142996 h 787652"/>
                  <a:gd name="T6" fmla="*/ 0 60000 65536"/>
                  <a:gd name="T7" fmla="*/ 0 60000 65536"/>
                  <a:gd name="T8" fmla="*/ 0 60000 65536"/>
                  <a:gd name="T9" fmla="*/ 0 w 114677"/>
                  <a:gd name="T10" fmla="*/ 0 h 787652"/>
                  <a:gd name="T11" fmla="*/ 114677 w 114677"/>
                  <a:gd name="T12" fmla="*/ 787652 h 7876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noFill/>
              <a:ln w="76200" algn="ctr">
                <a:solidFill>
                  <a:srgbClr val="219AC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3" name="Freeform 112"/>
              <p:cNvSpPr>
                <a:spLocks noChangeArrowheads="1"/>
              </p:cNvSpPr>
              <p:nvPr/>
            </p:nvSpPr>
            <p:spPr bwMode="auto">
              <a:xfrm rot="16200000" flipV="1">
                <a:off x="459" y="3051"/>
                <a:ext cx="192" cy="42"/>
              </a:xfrm>
              <a:custGeom>
                <a:avLst/>
                <a:gdLst>
                  <a:gd name="T0" fmla="*/ 0 w 304800"/>
                  <a:gd name="T1" fmla="*/ 0 h 66675"/>
                  <a:gd name="T2" fmla="*/ 147638 w 304800"/>
                  <a:gd name="T3" fmla="*/ 38100 h 66675"/>
                  <a:gd name="T4" fmla="*/ 304800 w 304800"/>
                  <a:gd name="T5" fmla="*/ 66675 h 66675"/>
                  <a:gd name="T6" fmla="*/ 0 60000 65536"/>
                  <a:gd name="T7" fmla="*/ 0 60000 65536"/>
                  <a:gd name="T8" fmla="*/ 0 60000 65536"/>
                  <a:gd name="T9" fmla="*/ 0 w 304800"/>
                  <a:gd name="T10" fmla="*/ 0 h 66675"/>
                  <a:gd name="T11" fmla="*/ 304800 w 304800"/>
                  <a:gd name="T12" fmla="*/ 66675 h 6667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04800" h="66675">
                    <a:moveTo>
                      <a:pt x="0" y="0"/>
                    </a:moveTo>
                    <a:cubicBezTo>
                      <a:pt x="48419" y="13494"/>
                      <a:pt x="96838" y="26988"/>
                      <a:pt x="147638" y="38100"/>
                    </a:cubicBezTo>
                    <a:cubicBezTo>
                      <a:pt x="198438" y="49213"/>
                      <a:pt x="280194" y="61913"/>
                      <a:pt x="304800" y="66675"/>
                    </a:cubicBezTo>
                  </a:path>
                </a:pathLst>
              </a:custGeom>
              <a:noFill/>
              <a:ln w="76200" algn="ctr">
                <a:solidFill>
                  <a:srgbClr val="F7DF56"/>
                </a:solidFill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</p:grpSp>
      <p:sp>
        <p:nvSpPr>
          <p:cNvPr id="9" name="Cloud 157"/>
          <p:cNvSpPr/>
          <p:nvPr/>
        </p:nvSpPr>
        <p:spPr>
          <a:xfrm flipH="1">
            <a:off x="1905000" y="533400"/>
            <a:ext cx="3352800" cy="2133600"/>
          </a:xfrm>
          <a:prstGeom prst="cloud">
            <a:avLst/>
          </a:prstGeom>
          <a:gradFill flip="none" rotWithShape="1">
            <a:gsLst>
              <a:gs pos="0">
                <a:srgbClr val="F5E4D3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7FEFF"/>
                                      </p:to>
                                    </p:animClr>
                                    <p:animClr clrSpc="rgb" dir="cw">
                                      <p:cBhvr>
                                        <p:cTn id="16" dur="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7FEFF"/>
                                      </p:to>
                                    </p:animClr>
                                    <p:set>
                                      <p:cBhvr>
                                        <p:cTn id="17" dur="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3FDFC"/>
                                      </p:to>
                                    </p:animClr>
                                    <p:animClr clrSpc="rgb" dir="cw">
                                      <p:cBhvr>
                                        <p:cTn id="26" dur="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FDFC"/>
                                      </p:to>
                                    </p:animClr>
                                    <p:set>
                                      <p:cBhvr>
                                        <p:cTn id="27" dur="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3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3F9FD"/>
                                      </p:to>
                                    </p:animClr>
                                    <p:animClr clrSpc="rgb" dir="cw">
                                      <p:cBhvr>
                                        <p:cTn id="37" dur="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F9FD"/>
                                      </p:to>
                                    </p:animClr>
                                    <p:set>
                                      <p:cBhvr>
                                        <p:cTn id="38" dur="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5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3F9FD"/>
                                      </p:to>
                                    </p:animClr>
                                    <p:animClr clrSpc="rgb" dir="cw">
                                      <p:cBhvr>
                                        <p:cTn id="47" dur="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F9FD"/>
                                      </p:to>
                                    </p:animClr>
                                    <p:set>
                                      <p:cBhvr>
                                        <p:cTn id="48" dur="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7FEFF"/>
                                      </p:to>
                                    </p:animClr>
                                    <p:animClr clrSpc="rgb" dir="cw">
                                      <p:cBhvr>
                                        <p:cTn id="58" dur="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7FEFF"/>
                                      </p:to>
                                    </p:animClr>
                                    <p:set>
                                      <p:cBhvr>
                                        <p:cTn id="59" dur="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1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3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6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3FDFC"/>
                                      </p:to>
                                    </p:animClr>
                                    <p:animClr clrSpc="rgb" dir="cw">
                                      <p:cBhvr>
                                        <p:cTn id="68" dur="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FDFC"/>
                                      </p:to>
                                    </p:animClr>
                                    <p:set>
                                      <p:cBhvr>
                                        <p:cTn id="69" dur="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0" dur="20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7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9" grpId="1" animBg="1"/>
      <p:bldP spid="29" grpId="2" animBg="1"/>
      <p:bldP spid="64" grpId="0" animBg="1"/>
      <p:bldP spid="64" grpId="1" animBg="1"/>
      <p:bldP spid="64" grpId="2" animBg="1"/>
      <p:bldP spid="158" grpId="0" animBg="1"/>
      <p:bldP spid="158" grpId="1" animBg="1"/>
      <p:bldP spid="158" grpId="2" animBg="1"/>
      <p:bldP spid="25694" grpId="0"/>
      <p:bldP spid="9" grpId="0" animBg="1"/>
      <p:bldP spid="9" grpId="1" animBg="1"/>
      <p:bldP spid="9" grpId="2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Oval 63"/>
          <p:cNvSpPr/>
          <p:nvPr/>
        </p:nvSpPr>
        <p:spPr>
          <a:xfrm>
            <a:off x="4876800" y="3886200"/>
            <a:ext cx="3581400" cy="21336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1" name="Oval 90"/>
          <p:cNvSpPr/>
          <p:nvPr/>
        </p:nvSpPr>
        <p:spPr>
          <a:xfrm>
            <a:off x="6477000" y="4038600"/>
            <a:ext cx="1295400" cy="1295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60325" cmpd="thinThick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1752600" y="609600"/>
            <a:ext cx="3581400" cy="21336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4" name="Oval 93"/>
          <p:cNvSpPr/>
          <p:nvPr/>
        </p:nvSpPr>
        <p:spPr>
          <a:xfrm>
            <a:off x="2362200" y="990600"/>
            <a:ext cx="1295400" cy="1295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60325" cmpd="thinThick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3" name="Oval 92"/>
          <p:cNvSpPr/>
          <p:nvPr/>
        </p:nvSpPr>
        <p:spPr>
          <a:xfrm>
            <a:off x="3429000" y="990600"/>
            <a:ext cx="1295400" cy="1295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60325" cmpd="thinThick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5" name="Freeform 104"/>
          <p:cNvSpPr/>
          <p:nvPr/>
        </p:nvSpPr>
        <p:spPr>
          <a:xfrm flipH="1">
            <a:off x="2819400" y="762000"/>
            <a:ext cx="228600" cy="304800"/>
          </a:xfrm>
          <a:custGeom>
            <a:avLst/>
            <a:gdLst>
              <a:gd name="connsiteX0" fmla="*/ 36214 w 114677"/>
              <a:gd name="connsiteY0" fmla="*/ 0 h 787652"/>
              <a:gd name="connsiteX1" fmla="*/ 108641 w 114677"/>
              <a:gd name="connsiteY1" fmla="*/ 316871 h 787652"/>
              <a:gd name="connsiteX2" fmla="*/ 0 w 114677"/>
              <a:gd name="connsiteY2" fmla="*/ 787652 h 787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77" h="787652">
                <a:moveTo>
                  <a:pt x="36214" y="0"/>
                </a:moveTo>
                <a:cubicBezTo>
                  <a:pt x="75445" y="92798"/>
                  <a:pt x="114677" y="185596"/>
                  <a:pt x="108641" y="316871"/>
                </a:cubicBezTo>
                <a:cubicBezTo>
                  <a:pt x="102605" y="448146"/>
                  <a:pt x="0" y="787652"/>
                  <a:pt x="0" y="787652"/>
                </a:cubicBezTo>
              </a:path>
            </a:pathLst>
          </a:cu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6" name="Freeform 105"/>
          <p:cNvSpPr/>
          <p:nvPr/>
        </p:nvSpPr>
        <p:spPr>
          <a:xfrm flipH="1">
            <a:off x="2819400" y="1219200"/>
            <a:ext cx="381000" cy="457200"/>
          </a:xfrm>
          <a:custGeom>
            <a:avLst/>
            <a:gdLst>
              <a:gd name="connsiteX0" fmla="*/ 36214 w 114677"/>
              <a:gd name="connsiteY0" fmla="*/ 0 h 787652"/>
              <a:gd name="connsiteX1" fmla="*/ 108641 w 114677"/>
              <a:gd name="connsiteY1" fmla="*/ 316871 h 787652"/>
              <a:gd name="connsiteX2" fmla="*/ 0 w 114677"/>
              <a:gd name="connsiteY2" fmla="*/ 787652 h 787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77" h="787652">
                <a:moveTo>
                  <a:pt x="36214" y="0"/>
                </a:moveTo>
                <a:cubicBezTo>
                  <a:pt x="75445" y="92798"/>
                  <a:pt x="114677" y="185596"/>
                  <a:pt x="108641" y="316871"/>
                </a:cubicBezTo>
                <a:cubicBezTo>
                  <a:pt x="102605" y="448146"/>
                  <a:pt x="0" y="787652"/>
                  <a:pt x="0" y="787652"/>
                </a:cubicBezTo>
              </a:path>
            </a:pathLst>
          </a:cu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7" name="Freeform 106"/>
          <p:cNvSpPr>
            <a:spLocks noChangeArrowheads="1"/>
          </p:cNvSpPr>
          <p:nvPr/>
        </p:nvSpPr>
        <p:spPr bwMode="auto">
          <a:xfrm rot="10800000" flipV="1">
            <a:off x="2895600" y="1905000"/>
            <a:ext cx="381000" cy="685800"/>
          </a:xfrm>
          <a:custGeom>
            <a:avLst/>
            <a:gdLst>
              <a:gd name="T0" fmla="*/ 42893 w 114677"/>
              <a:gd name="T1" fmla="*/ 0 h 787652"/>
              <a:gd name="T2" fmla="*/ 128678 w 114677"/>
              <a:gd name="T3" fmla="*/ 459825 h 787652"/>
              <a:gd name="T4" fmla="*/ 0 w 114677"/>
              <a:gd name="T5" fmla="*/ 1142996 h 787652"/>
              <a:gd name="T6" fmla="*/ 0 60000 65536"/>
              <a:gd name="T7" fmla="*/ 0 60000 65536"/>
              <a:gd name="T8" fmla="*/ 0 60000 65536"/>
              <a:gd name="T9" fmla="*/ 0 w 114677"/>
              <a:gd name="T10" fmla="*/ 0 h 787652"/>
              <a:gd name="T11" fmla="*/ 114677 w 114677"/>
              <a:gd name="T12" fmla="*/ 787652 h 7876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4677" h="787652">
                <a:moveTo>
                  <a:pt x="36214" y="0"/>
                </a:moveTo>
                <a:cubicBezTo>
                  <a:pt x="75445" y="92798"/>
                  <a:pt x="114677" y="185596"/>
                  <a:pt x="108641" y="316871"/>
                </a:cubicBezTo>
                <a:cubicBezTo>
                  <a:pt x="102605" y="448146"/>
                  <a:pt x="0" y="787652"/>
                  <a:pt x="0" y="787652"/>
                </a:cubicBezTo>
              </a:path>
            </a:pathLst>
          </a:custGeom>
          <a:noFill/>
          <a:ln w="76200" algn="ctr">
            <a:solidFill>
              <a:srgbClr val="219AC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2" name="Oval 91"/>
          <p:cNvSpPr/>
          <p:nvPr/>
        </p:nvSpPr>
        <p:spPr>
          <a:xfrm>
            <a:off x="5410200" y="4343400"/>
            <a:ext cx="1295400" cy="1295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60325" cmpd="thinThick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5181600"/>
            <a:ext cx="6629400" cy="838200"/>
          </a:xfrm>
        </p:spPr>
        <p:txBody>
          <a:bodyPr tIns="0" bIns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spc="-150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Telophase 2</a:t>
            </a:r>
            <a:endParaRPr lang="en-US" sz="4800" b="1" spc="-150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</a:endParaRPr>
          </a:p>
        </p:txBody>
      </p:sp>
      <p:grpSp>
        <p:nvGrpSpPr>
          <p:cNvPr id="41" name="Group 40"/>
          <p:cNvGrpSpPr/>
          <p:nvPr/>
        </p:nvGrpSpPr>
        <p:grpSpPr>
          <a:xfrm rot="16200000">
            <a:off x="1905000" y="141732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42" name="Rectangle 4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3" name="Rectangle 5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79" name="Group 6"/>
          <p:cNvGrpSpPr/>
          <p:nvPr/>
        </p:nvGrpSpPr>
        <p:grpSpPr>
          <a:xfrm rot="5400000">
            <a:off x="7827264" y="48387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80" name="Rectangle 7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1" name="Rectangle 8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40" name="Freeform 139"/>
          <p:cNvSpPr/>
          <p:nvPr/>
        </p:nvSpPr>
        <p:spPr>
          <a:xfrm flipH="1">
            <a:off x="7315200" y="4343400"/>
            <a:ext cx="685800" cy="381000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 rot="5400000">
            <a:off x="4724400" y="1472184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45" name="Rectangle 4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6" name="Rectangle 5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43" name="Freeform 142"/>
          <p:cNvSpPr/>
          <p:nvPr/>
        </p:nvSpPr>
        <p:spPr>
          <a:xfrm>
            <a:off x="5562600" y="5029200"/>
            <a:ext cx="381000" cy="76200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9" name="Freeform 138"/>
          <p:cNvSpPr/>
          <p:nvPr/>
        </p:nvSpPr>
        <p:spPr>
          <a:xfrm>
            <a:off x="5278438" y="4343400"/>
            <a:ext cx="893762" cy="417513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2078038" y="914400"/>
            <a:ext cx="806450" cy="376238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Freeform 32"/>
          <p:cNvSpPr/>
          <p:nvPr/>
        </p:nvSpPr>
        <p:spPr>
          <a:xfrm flipH="1">
            <a:off x="3951288" y="914400"/>
            <a:ext cx="731837" cy="425450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903" name="Text Box 87"/>
          <p:cNvSpPr txBox="1">
            <a:spLocks noChangeArrowheads="1"/>
          </p:cNvSpPr>
          <p:nvPr/>
        </p:nvSpPr>
        <p:spPr bwMode="auto">
          <a:xfrm>
            <a:off x="228600" y="2971800"/>
            <a:ext cx="464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Baskerville Old Face" pitchFamily="18" charset="0"/>
              </a:rPr>
              <a:t>The spindle fibers disappear</a:t>
            </a:r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 flipV="1">
            <a:off x="2057400" y="1966913"/>
            <a:ext cx="827088" cy="242887"/>
          </a:xfrm>
          <a:custGeom>
            <a:avLst/>
            <a:gdLst>
              <a:gd name="T0" fmla="*/ 0 w 1385454"/>
              <a:gd name="T1" fmla="*/ 277091 h 332509"/>
              <a:gd name="T2" fmla="*/ 376428 w 1385454"/>
              <a:gd name="T3" fmla="*/ 69273 h 332509"/>
              <a:gd name="T4" fmla="*/ 1447800 w 1385454"/>
              <a:gd name="T5" fmla="*/ 0 h 332509"/>
              <a:gd name="T6" fmla="*/ 0 60000 65536"/>
              <a:gd name="T7" fmla="*/ 0 60000 65536"/>
              <a:gd name="T8" fmla="*/ 0 60000 65536"/>
              <a:gd name="T9" fmla="*/ 0 w 1385454"/>
              <a:gd name="T10" fmla="*/ 0 h 332509"/>
              <a:gd name="T11" fmla="*/ 1385454 w 1385454"/>
              <a:gd name="T12" fmla="*/ 332509 h 3325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noFill/>
          <a:ln w="19050" algn="ctr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2362200" y="1371600"/>
            <a:ext cx="446088" cy="214313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Freeform 33"/>
          <p:cNvSpPr/>
          <p:nvPr/>
        </p:nvSpPr>
        <p:spPr>
          <a:xfrm flipH="1">
            <a:off x="4038600" y="1371600"/>
            <a:ext cx="620713" cy="263525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 flipH="1" flipV="1">
            <a:off x="4191000" y="1981200"/>
            <a:ext cx="544513" cy="228600"/>
          </a:xfrm>
          <a:custGeom>
            <a:avLst/>
            <a:gdLst>
              <a:gd name="T0" fmla="*/ 0 w 1385454"/>
              <a:gd name="T1" fmla="*/ 235768 h 332509"/>
              <a:gd name="T2" fmla="*/ 319964 w 1385454"/>
              <a:gd name="T3" fmla="*/ 58943 h 332509"/>
              <a:gd name="T4" fmla="*/ 1230630 w 1385454"/>
              <a:gd name="T5" fmla="*/ 0 h 332509"/>
              <a:gd name="T6" fmla="*/ 0 60000 65536"/>
              <a:gd name="T7" fmla="*/ 0 60000 65536"/>
              <a:gd name="T8" fmla="*/ 0 60000 65536"/>
              <a:gd name="T9" fmla="*/ 0 w 1385454"/>
              <a:gd name="T10" fmla="*/ 0 h 332509"/>
              <a:gd name="T11" fmla="*/ 1385454 w 1385454"/>
              <a:gd name="T12" fmla="*/ 332509 h 3325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noFill/>
          <a:ln w="19050" algn="ctr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4" name="Freeform 143"/>
          <p:cNvSpPr/>
          <p:nvPr/>
        </p:nvSpPr>
        <p:spPr>
          <a:xfrm flipH="1">
            <a:off x="7467600" y="4876800"/>
            <a:ext cx="304800" cy="76200"/>
          </a:xfrm>
          <a:custGeom>
            <a:avLst/>
            <a:gdLst>
              <a:gd name="connsiteX0" fmla="*/ 0 w 1385454"/>
              <a:gd name="connsiteY0" fmla="*/ 332509 h 332509"/>
              <a:gd name="connsiteX1" fmla="*/ 360218 w 1385454"/>
              <a:gd name="connsiteY1" fmla="*/ 83128 h 332509"/>
              <a:gd name="connsiteX2" fmla="*/ 1385454 w 1385454"/>
              <a:gd name="connsiteY2" fmla="*/ 0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1" name="Freeform 140"/>
          <p:cNvSpPr>
            <a:spLocks noChangeArrowheads="1"/>
          </p:cNvSpPr>
          <p:nvPr/>
        </p:nvSpPr>
        <p:spPr bwMode="auto">
          <a:xfrm flipH="1" flipV="1">
            <a:off x="7391400" y="5334000"/>
            <a:ext cx="685800" cy="152400"/>
          </a:xfrm>
          <a:custGeom>
            <a:avLst/>
            <a:gdLst>
              <a:gd name="T0" fmla="*/ 0 w 1385454"/>
              <a:gd name="T1" fmla="*/ 152400 h 332509"/>
              <a:gd name="T2" fmla="*/ 217932 w 1385454"/>
              <a:gd name="T3" fmla="*/ 38100 h 332509"/>
              <a:gd name="T4" fmla="*/ 838200 w 1385454"/>
              <a:gd name="T5" fmla="*/ 0 h 332509"/>
              <a:gd name="T6" fmla="*/ 0 60000 65536"/>
              <a:gd name="T7" fmla="*/ 0 60000 65536"/>
              <a:gd name="T8" fmla="*/ 0 60000 65536"/>
              <a:gd name="T9" fmla="*/ 0 w 1385454"/>
              <a:gd name="T10" fmla="*/ 0 h 332509"/>
              <a:gd name="T11" fmla="*/ 1385454 w 1385454"/>
              <a:gd name="T12" fmla="*/ 332509 h 3325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noFill/>
          <a:ln w="19050" algn="ctr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2" name="Freeform 141"/>
          <p:cNvSpPr>
            <a:spLocks noChangeArrowheads="1"/>
          </p:cNvSpPr>
          <p:nvPr/>
        </p:nvSpPr>
        <p:spPr bwMode="auto">
          <a:xfrm flipV="1">
            <a:off x="5181600" y="5334000"/>
            <a:ext cx="609600" cy="152400"/>
          </a:xfrm>
          <a:custGeom>
            <a:avLst/>
            <a:gdLst>
              <a:gd name="T0" fmla="*/ 0 w 1385454"/>
              <a:gd name="T1" fmla="*/ 152399 h 332509"/>
              <a:gd name="T2" fmla="*/ 257556 w 1385454"/>
              <a:gd name="T3" fmla="*/ 38100 h 332509"/>
              <a:gd name="T4" fmla="*/ 990600 w 1385454"/>
              <a:gd name="T5" fmla="*/ 0 h 332509"/>
              <a:gd name="T6" fmla="*/ 0 60000 65536"/>
              <a:gd name="T7" fmla="*/ 0 60000 65536"/>
              <a:gd name="T8" fmla="*/ 0 60000 65536"/>
              <a:gd name="T9" fmla="*/ 0 w 1385454"/>
              <a:gd name="T10" fmla="*/ 0 h 332509"/>
              <a:gd name="T11" fmla="*/ 1385454 w 1385454"/>
              <a:gd name="T12" fmla="*/ 332509 h 3325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85454" h="332509">
                <a:moveTo>
                  <a:pt x="0" y="332509"/>
                </a:moveTo>
                <a:cubicBezTo>
                  <a:pt x="64654" y="235527"/>
                  <a:pt x="129309" y="138546"/>
                  <a:pt x="360218" y="83128"/>
                </a:cubicBezTo>
                <a:cubicBezTo>
                  <a:pt x="591127" y="27710"/>
                  <a:pt x="1385454" y="0"/>
                  <a:pt x="1385454" y="0"/>
                </a:cubicBezTo>
              </a:path>
            </a:pathLst>
          </a:custGeom>
          <a:noFill/>
          <a:ln w="19050" algn="ctr">
            <a:solidFill>
              <a:schemeClr val="tx2">
                <a:lumMod val="25000"/>
              </a:schemeClr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76" name="Group 75"/>
          <p:cNvGrpSpPr/>
          <p:nvPr/>
        </p:nvGrpSpPr>
        <p:grpSpPr>
          <a:xfrm rot="16200000">
            <a:off x="5047488" y="48387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77" name="Rectangle 4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78" name="Rectangle 5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99" name="Text Box 87"/>
          <p:cNvSpPr txBox="1">
            <a:spLocks noChangeArrowheads="1"/>
          </p:cNvSpPr>
          <p:nvPr/>
        </p:nvSpPr>
        <p:spPr bwMode="auto">
          <a:xfrm>
            <a:off x="228600" y="3581400"/>
            <a:ext cx="4800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Baskerville Old Face" pitchFamily="18" charset="0"/>
              </a:rPr>
              <a:t>The chromosomes gather as the nuclear membrane and the nucleolus re-appear</a:t>
            </a:r>
          </a:p>
        </p:txBody>
      </p:sp>
      <p:sp>
        <p:nvSpPr>
          <p:cNvPr id="108" name="Freeform 107"/>
          <p:cNvSpPr/>
          <p:nvPr/>
        </p:nvSpPr>
        <p:spPr>
          <a:xfrm>
            <a:off x="3733800" y="762000"/>
            <a:ext cx="228600" cy="304800"/>
          </a:xfrm>
          <a:custGeom>
            <a:avLst/>
            <a:gdLst>
              <a:gd name="connsiteX0" fmla="*/ 36214 w 114677"/>
              <a:gd name="connsiteY0" fmla="*/ 0 h 787652"/>
              <a:gd name="connsiteX1" fmla="*/ 108641 w 114677"/>
              <a:gd name="connsiteY1" fmla="*/ 316871 h 787652"/>
              <a:gd name="connsiteX2" fmla="*/ 0 w 114677"/>
              <a:gd name="connsiteY2" fmla="*/ 787652 h 787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77" h="787652">
                <a:moveTo>
                  <a:pt x="36214" y="0"/>
                </a:moveTo>
                <a:cubicBezTo>
                  <a:pt x="75445" y="92798"/>
                  <a:pt x="114677" y="185596"/>
                  <a:pt x="108641" y="316871"/>
                </a:cubicBezTo>
                <a:cubicBezTo>
                  <a:pt x="102605" y="448146"/>
                  <a:pt x="0" y="787652"/>
                  <a:pt x="0" y="787652"/>
                </a:cubicBezTo>
              </a:path>
            </a:pathLst>
          </a:cu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9" name="Freeform 108"/>
          <p:cNvSpPr/>
          <p:nvPr/>
        </p:nvSpPr>
        <p:spPr>
          <a:xfrm>
            <a:off x="3744913" y="1219200"/>
            <a:ext cx="342900" cy="457200"/>
          </a:xfrm>
          <a:custGeom>
            <a:avLst/>
            <a:gdLst>
              <a:gd name="connsiteX0" fmla="*/ 36214 w 114677"/>
              <a:gd name="connsiteY0" fmla="*/ 0 h 787652"/>
              <a:gd name="connsiteX1" fmla="*/ 108641 w 114677"/>
              <a:gd name="connsiteY1" fmla="*/ 316871 h 787652"/>
              <a:gd name="connsiteX2" fmla="*/ 0 w 114677"/>
              <a:gd name="connsiteY2" fmla="*/ 787652 h 787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77" h="787652">
                <a:moveTo>
                  <a:pt x="36214" y="0"/>
                </a:moveTo>
                <a:cubicBezTo>
                  <a:pt x="75445" y="92798"/>
                  <a:pt x="114677" y="185596"/>
                  <a:pt x="108641" y="316871"/>
                </a:cubicBezTo>
                <a:cubicBezTo>
                  <a:pt x="102605" y="448146"/>
                  <a:pt x="0" y="787652"/>
                  <a:pt x="0" y="787652"/>
                </a:cubicBezTo>
              </a:path>
            </a:pathLst>
          </a:cu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10" name="Group 99"/>
          <p:cNvGrpSpPr>
            <a:grpSpLocks/>
          </p:cNvGrpSpPr>
          <p:nvPr/>
        </p:nvGrpSpPr>
        <p:grpSpPr bwMode="auto">
          <a:xfrm flipH="1">
            <a:off x="3821113" y="1905000"/>
            <a:ext cx="457200" cy="685800"/>
            <a:chOff x="490" y="2448"/>
            <a:chExt cx="86" cy="720"/>
          </a:xfrm>
        </p:grpSpPr>
        <p:sp>
          <p:nvSpPr>
            <p:cNvPr id="111" name="Freeform 110"/>
            <p:cNvSpPr>
              <a:spLocks noChangeArrowheads="1"/>
            </p:cNvSpPr>
            <p:nvPr/>
          </p:nvSpPr>
          <p:spPr bwMode="auto">
            <a:xfrm rot="10800000" flipV="1">
              <a:off x="490" y="2448"/>
              <a:ext cx="86" cy="720"/>
            </a:xfrm>
            <a:custGeom>
              <a:avLst/>
              <a:gdLst>
                <a:gd name="T0" fmla="*/ 42893 w 114677"/>
                <a:gd name="T1" fmla="*/ 0 h 787652"/>
                <a:gd name="T2" fmla="*/ 128678 w 114677"/>
                <a:gd name="T3" fmla="*/ 459825 h 787652"/>
                <a:gd name="T4" fmla="*/ 0 w 114677"/>
                <a:gd name="T5" fmla="*/ 1142996 h 787652"/>
                <a:gd name="T6" fmla="*/ 0 60000 65536"/>
                <a:gd name="T7" fmla="*/ 0 60000 65536"/>
                <a:gd name="T8" fmla="*/ 0 60000 65536"/>
                <a:gd name="T9" fmla="*/ 0 w 114677"/>
                <a:gd name="T10" fmla="*/ 0 h 787652"/>
                <a:gd name="T11" fmla="*/ 114677 w 114677"/>
                <a:gd name="T12" fmla="*/ 787652 h 7876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noFill/>
            <a:ln w="76200" algn="ctr">
              <a:solidFill>
                <a:srgbClr val="219AC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2" name="Freeform 111"/>
            <p:cNvSpPr>
              <a:spLocks noChangeArrowheads="1"/>
            </p:cNvSpPr>
            <p:nvPr/>
          </p:nvSpPr>
          <p:spPr bwMode="auto">
            <a:xfrm rot="16200000" flipV="1">
              <a:off x="459" y="3051"/>
              <a:ext cx="192" cy="42"/>
            </a:xfrm>
            <a:custGeom>
              <a:avLst/>
              <a:gdLst>
                <a:gd name="T0" fmla="*/ 0 w 304800"/>
                <a:gd name="T1" fmla="*/ 0 h 66675"/>
                <a:gd name="T2" fmla="*/ 147638 w 304800"/>
                <a:gd name="T3" fmla="*/ 38100 h 66675"/>
                <a:gd name="T4" fmla="*/ 304800 w 304800"/>
                <a:gd name="T5" fmla="*/ 66675 h 66675"/>
                <a:gd name="T6" fmla="*/ 0 60000 65536"/>
                <a:gd name="T7" fmla="*/ 0 60000 65536"/>
                <a:gd name="T8" fmla="*/ 0 60000 65536"/>
                <a:gd name="T9" fmla="*/ 0 w 304800"/>
                <a:gd name="T10" fmla="*/ 0 h 66675"/>
                <a:gd name="T11" fmla="*/ 304800 w 304800"/>
                <a:gd name="T12" fmla="*/ 66675 h 6667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4800" h="66675">
                  <a:moveTo>
                    <a:pt x="0" y="0"/>
                  </a:moveTo>
                  <a:cubicBezTo>
                    <a:pt x="48419" y="13494"/>
                    <a:pt x="96838" y="26988"/>
                    <a:pt x="147638" y="38100"/>
                  </a:cubicBezTo>
                  <a:cubicBezTo>
                    <a:pt x="198438" y="49213"/>
                    <a:pt x="280194" y="61913"/>
                    <a:pt x="304800" y="66675"/>
                  </a:cubicBezTo>
                </a:path>
              </a:pathLst>
            </a:custGeom>
            <a:noFill/>
            <a:ln w="76200" algn="ctr">
              <a:solidFill>
                <a:srgbClr val="F7DF56"/>
              </a:solidFill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5" name="Oval 94"/>
          <p:cNvSpPr/>
          <p:nvPr/>
        </p:nvSpPr>
        <p:spPr>
          <a:xfrm>
            <a:off x="3124200" y="1219200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6" name="Oval 95"/>
          <p:cNvSpPr/>
          <p:nvPr/>
        </p:nvSpPr>
        <p:spPr>
          <a:xfrm>
            <a:off x="4267200" y="1676400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6" name="Freeform 115"/>
          <p:cNvSpPr/>
          <p:nvPr/>
        </p:nvSpPr>
        <p:spPr>
          <a:xfrm>
            <a:off x="7086600" y="4191000"/>
            <a:ext cx="234950" cy="304800"/>
          </a:xfrm>
          <a:custGeom>
            <a:avLst/>
            <a:gdLst>
              <a:gd name="connsiteX0" fmla="*/ 36214 w 114677"/>
              <a:gd name="connsiteY0" fmla="*/ 0 h 787652"/>
              <a:gd name="connsiteX1" fmla="*/ 108641 w 114677"/>
              <a:gd name="connsiteY1" fmla="*/ 316871 h 787652"/>
              <a:gd name="connsiteX2" fmla="*/ 0 w 114677"/>
              <a:gd name="connsiteY2" fmla="*/ 787652 h 787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77" h="787652">
                <a:moveTo>
                  <a:pt x="36214" y="0"/>
                </a:moveTo>
                <a:cubicBezTo>
                  <a:pt x="75445" y="92798"/>
                  <a:pt x="114677" y="185596"/>
                  <a:pt x="108641" y="316871"/>
                </a:cubicBezTo>
                <a:cubicBezTo>
                  <a:pt x="102605" y="448146"/>
                  <a:pt x="0" y="787652"/>
                  <a:pt x="0" y="787652"/>
                </a:cubicBezTo>
              </a:path>
            </a:pathLst>
          </a:cu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9" name="Freeform 118"/>
          <p:cNvSpPr/>
          <p:nvPr/>
        </p:nvSpPr>
        <p:spPr>
          <a:xfrm>
            <a:off x="7010400" y="4724400"/>
            <a:ext cx="457200" cy="457200"/>
          </a:xfrm>
          <a:custGeom>
            <a:avLst/>
            <a:gdLst>
              <a:gd name="connsiteX0" fmla="*/ 36214 w 114677"/>
              <a:gd name="connsiteY0" fmla="*/ 0 h 787652"/>
              <a:gd name="connsiteX1" fmla="*/ 108641 w 114677"/>
              <a:gd name="connsiteY1" fmla="*/ 316871 h 787652"/>
              <a:gd name="connsiteX2" fmla="*/ 0 w 114677"/>
              <a:gd name="connsiteY2" fmla="*/ 787652 h 787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77" h="787652">
                <a:moveTo>
                  <a:pt x="36214" y="0"/>
                </a:moveTo>
                <a:cubicBezTo>
                  <a:pt x="75445" y="92798"/>
                  <a:pt x="114677" y="185596"/>
                  <a:pt x="108641" y="316871"/>
                </a:cubicBezTo>
                <a:cubicBezTo>
                  <a:pt x="102605" y="448146"/>
                  <a:pt x="0" y="787652"/>
                  <a:pt x="0" y="787652"/>
                </a:cubicBezTo>
              </a:path>
            </a:pathLst>
          </a:custGeom>
          <a:ln w="76200">
            <a:solidFill>
              <a:srgbClr val="219A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2" name="Freeform 21"/>
          <p:cNvSpPr/>
          <p:nvPr/>
        </p:nvSpPr>
        <p:spPr>
          <a:xfrm rot="10800000" flipH="1" flipV="1">
            <a:off x="6934200" y="5257800"/>
            <a:ext cx="457200" cy="609600"/>
          </a:xfrm>
          <a:custGeom>
            <a:avLst/>
            <a:gdLst>
              <a:gd name="connsiteX0" fmla="*/ 36214 w 114677"/>
              <a:gd name="connsiteY0" fmla="*/ 0 h 787652"/>
              <a:gd name="connsiteX1" fmla="*/ 108641 w 114677"/>
              <a:gd name="connsiteY1" fmla="*/ 316871 h 787652"/>
              <a:gd name="connsiteX2" fmla="*/ 0 w 114677"/>
              <a:gd name="connsiteY2" fmla="*/ 787652 h 787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77" h="787652">
                <a:moveTo>
                  <a:pt x="36214" y="0"/>
                </a:moveTo>
                <a:cubicBezTo>
                  <a:pt x="75445" y="92798"/>
                  <a:pt x="114677" y="185596"/>
                  <a:pt x="108641" y="316871"/>
                </a:cubicBezTo>
                <a:cubicBezTo>
                  <a:pt x="102605" y="448146"/>
                  <a:pt x="0" y="787652"/>
                  <a:pt x="0" y="787652"/>
                </a:cubicBezTo>
              </a:path>
            </a:pathLst>
          </a:cu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0" name="Freeform 99"/>
          <p:cNvSpPr/>
          <p:nvPr/>
        </p:nvSpPr>
        <p:spPr>
          <a:xfrm flipH="1">
            <a:off x="5943600" y="4876800"/>
            <a:ext cx="457200" cy="457200"/>
          </a:xfrm>
          <a:custGeom>
            <a:avLst/>
            <a:gdLst>
              <a:gd name="connsiteX0" fmla="*/ 36214 w 114677"/>
              <a:gd name="connsiteY0" fmla="*/ 0 h 787652"/>
              <a:gd name="connsiteX1" fmla="*/ 108641 w 114677"/>
              <a:gd name="connsiteY1" fmla="*/ 316871 h 787652"/>
              <a:gd name="connsiteX2" fmla="*/ 0 w 114677"/>
              <a:gd name="connsiteY2" fmla="*/ 787652 h 787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77" h="787652">
                <a:moveTo>
                  <a:pt x="36214" y="0"/>
                </a:moveTo>
                <a:cubicBezTo>
                  <a:pt x="75445" y="92798"/>
                  <a:pt x="114677" y="185596"/>
                  <a:pt x="108641" y="316871"/>
                </a:cubicBezTo>
                <a:cubicBezTo>
                  <a:pt x="102605" y="448146"/>
                  <a:pt x="0" y="787652"/>
                  <a:pt x="0" y="787652"/>
                </a:cubicBezTo>
              </a:path>
            </a:pathLst>
          </a:custGeom>
          <a:ln w="76200">
            <a:solidFill>
              <a:srgbClr val="219A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1" name="Freeform 100"/>
          <p:cNvSpPr/>
          <p:nvPr/>
        </p:nvSpPr>
        <p:spPr>
          <a:xfrm flipH="1">
            <a:off x="6172200" y="4191000"/>
            <a:ext cx="234950" cy="304800"/>
          </a:xfrm>
          <a:custGeom>
            <a:avLst/>
            <a:gdLst>
              <a:gd name="connsiteX0" fmla="*/ 36214 w 114677"/>
              <a:gd name="connsiteY0" fmla="*/ 0 h 787652"/>
              <a:gd name="connsiteX1" fmla="*/ 108641 w 114677"/>
              <a:gd name="connsiteY1" fmla="*/ 316871 h 787652"/>
              <a:gd name="connsiteX2" fmla="*/ 0 w 114677"/>
              <a:gd name="connsiteY2" fmla="*/ 787652 h 787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77" h="787652">
                <a:moveTo>
                  <a:pt x="36214" y="0"/>
                </a:moveTo>
                <a:cubicBezTo>
                  <a:pt x="75445" y="92798"/>
                  <a:pt x="114677" y="185596"/>
                  <a:pt x="108641" y="316871"/>
                </a:cubicBezTo>
                <a:cubicBezTo>
                  <a:pt x="102605" y="448146"/>
                  <a:pt x="0" y="787652"/>
                  <a:pt x="0" y="787652"/>
                </a:cubicBezTo>
              </a:path>
            </a:pathLst>
          </a:cu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" name="Group 124"/>
          <p:cNvGrpSpPr>
            <a:grpSpLocks/>
          </p:cNvGrpSpPr>
          <p:nvPr/>
        </p:nvGrpSpPr>
        <p:grpSpPr bwMode="auto">
          <a:xfrm>
            <a:off x="5791200" y="5257800"/>
            <a:ext cx="457200" cy="609600"/>
            <a:chOff x="1536" y="2832"/>
            <a:chExt cx="288" cy="384"/>
          </a:xfrm>
        </p:grpSpPr>
        <p:sp>
          <p:nvSpPr>
            <p:cNvPr id="103" name="Freeform 22"/>
            <p:cNvSpPr/>
            <p:nvPr/>
          </p:nvSpPr>
          <p:spPr>
            <a:xfrm rot="10800000" flipV="1">
              <a:off x="1536" y="2832"/>
              <a:ext cx="270" cy="384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4" name="Freeform 20"/>
            <p:cNvSpPr>
              <a:spLocks noChangeArrowheads="1"/>
            </p:cNvSpPr>
            <p:nvPr/>
          </p:nvSpPr>
          <p:spPr bwMode="auto">
            <a:xfrm rot="5400000" flipH="1" flipV="1">
              <a:off x="1706" y="3098"/>
              <a:ext cx="91" cy="145"/>
            </a:xfrm>
            <a:custGeom>
              <a:avLst/>
              <a:gdLst>
                <a:gd name="T0" fmla="*/ 0 w 271462"/>
                <a:gd name="T1" fmla="*/ 230465 h 73025"/>
                <a:gd name="T2" fmla="*/ 81280 w 271462"/>
                <a:gd name="T3" fmla="*/ 80162 h 73025"/>
                <a:gd name="T4" fmla="*/ 144780 w 271462"/>
                <a:gd name="T5" fmla="*/ 20040 h 73025"/>
                <a:gd name="T6" fmla="*/ 0 60000 65536"/>
                <a:gd name="T7" fmla="*/ 0 60000 65536"/>
                <a:gd name="T8" fmla="*/ 0 60000 65536"/>
                <a:gd name="T9" fmla="*/ 0 w 271462"/>
                <a:gd name="T10" fmla="*/ 0 h 73025"/>
                <a:gd name="T11" fmla="*/ 271462 w 271462"/>
                <a:gd name="T12" fmla="*/ 73025 h 730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1462" h="73025">
                  <a:moveTo>
                    <a:pt x="0" y="73025"/>
                  </a:moveTo>
                  <a:cubicBezTo>
                    <a:pt x="53578" y="54769"/>
                    <a:pt x="107156" y="36513"/>
                    <a:pt x="152400" y="25400"/>
                  </a:cubicBezTo>
                  <a:cubicBezTo>
                    <a:pt x="197644" y="14288"/>
                    <a:pt x="249237" y="0"/>
                    <a:pt x="271462" y="6350"/>
                  </a:cubicBezTo>
                </a:path>
              </a:pathLst>
            </a:custGeom>
            <a:noFill/>
            <a:ln w="76200" algn="ctr">
              <a:solidFill>
                <a:srgbClr val="219AC1"/>
              </a:solidFill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8" name="Oval 97"/>
          <p:cNvSpPr/>
          <p:nvPr/>
        </p:nvSpPr>
        <p:spPr>
          <a:xfrm>
            <a:off x="6934200" y="4343400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7" name="Oval 96"/>
          <p:cNvSpPr/>
          <p:nvPr/>
        </p:nvSpPr>
        <p:spPr>
          <a:xfrm>
            <a:off x="5715000" y="4800600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50"/>
                            </p:stCondLst>
                            <p:childTnLst>
                              <p:par>
                                <p:cTn id="1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0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5.55556E-7 3.81679E-7 L 0.01215 0.05552 " pathEditMode="relative" rAng="0" ptsTypes="AA">
                                      <p:cBhvr>
                                        <p:cTn id="7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" y="28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3.33333E-6 -4.02498E-6 L 0.00833 -0.08882 " pathEditMode="relative" rAng="0" ptsTypes="AA">
                                      <p:cBhvr>
                                        <p:cTn id="7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44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94444E-6 -3.80291E-6 L 0.03038 0.11104 " pathEditMode="relative" rAng="0" ptsTypes="AA">
                                      <p:cBhvr>
                                        <p:cTn id="8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" y="56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64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4.72222E-6 -3.3102E-6 L -0.02795 -0.11658 " pathEditMode="relative" rAng="0" ptsTypes="AA">
                                      <p:cBhvr>
                                        <p:cTn id="85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" y="-58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8.04997E-7 L 0.03872 0.12214 " pathEditMode="relative" rAng="0" ptsTypes="AA">
                                      <p:cBhvr>
                                        <p:cTn id="9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" y="61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11022E-16 -3.12283E-7 L -0.00833 -0.06107 " pathEditMode="relative" rAng="0" ptsTypes="AA">
                                      <p:cBhvr>
                                        <p:cTn id="9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31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42" presetClass="path" presetSubtype="0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3.33333E-6 -4.60791E-6 L 0.02292 0.06663 " pathEditMode="relative" rAng="0" ptsTypes="AA">
                                      <p:cBhvr>
                                        <p:cTn id="9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" y="33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0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3.33333E-6 -4.02498E-6 L -0.01666 -0.13324 " pathEditMode="relative" rAng="0" ptsTypes="AA">
                                      <p:cBhvr>
                                        <p:cTn id="105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-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94" grpId="0" animBg="1"/>
      <p:bldP spid="93" grpId="0" animBg="1"/>
      <p:bldP spid="105" grpId="0" animBg="1"/>
      <p:bldP spid="107" grpId="0" animBg="1"/>
      <p:bldP spid="92" grpId="0" animBg="1"/>
      <p:bldP spid="2" grpId="0"/>
      <p:bldP spid="140" grpId="0" animBg="1"/>
      <p:bldP spid="143" grpId="0" animBg="1"/>
      <p:bldP spid="139" grpId="0" animBg="1"/>
      <p:bldP spid="30" grpId="0" animBg="1"/>
      <p:bldP spid="33" grpId="0" animBg="1"/>
      <p:bldP spid="34903" grpId="0"/>
      <p:bldP spid="32" grpId="0" animBg="1"/>
      <p:bldP spid="31" grpId="0" animBg="1"/>
      <p:bldP spid="34" grpId="0" animBg="1"/>
      <p:bldP spid="35" grpId="0" animBg="1"/>
      <p:bldP spid="144" grpId="0" animBg="1"/>
      <p:bldP spid="141" grpId="0" animBg="1"/>
      <p:bldP spid="142" grpId="0" animBg="1"/>
      <p:bldP spid="99" grpId="0"/>
      <p:bldP spid="108" grpId="0" animBg="1"/>
      <p:bldP spid="109" grpId="0" animBg="1"/>
      <p:bldP spid="95" grpId="0" animBg="1"/>
      <p:bldP spid="96" grpId="0" animBg="1"/>
      <p:bldP spid="122" grpId="0" animBg="1"/>
      <p:bldP spid="101" grpId="0" animBg="1"/>
      <p:bldP spid="98" grpId="0" animBg="1"/>
      <p:bldP spid="9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381000"/>
            <a:ext cx="42672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304800"/>
            <a:ext cx="423862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28"/>
          <p:cNvSpPr/>
          <p:nvPr/>
        </p:nvSpPr>
        <p:spPr>
          <a:xfrm>
            <a:off x="1752600" y="609600"/>
            <a:ext cx="3581400" cy="21336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19600" y="3657600"/>
            <a:ext cx="42672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3581400"/>
            <a:ext cx="423862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" name="Oval 63"/>
          <p:cNvSpPr/>
          <p:nvPr/>
        </p:nvSpPr>
        <p:spPr>
          <a:xfrm>
            <a:off x="4876800" y="3886200"/>
            <a:ext cx="3581400" cy="21336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0" name="Oval 59"/>
          <p:cNvSpPr/>
          <p:nvPr/>
        </p:nvSpPr>
        <p:spPr>
          <a:xfrm>
            <a:off x="1752600" y="609600"/>
            <a:ext cx="2133600" cy="21336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0" name="Oval 99"/>
          <p:cNvSpPr/>
          <p:nvPr/>
        </p:nvSpPr>
        <p:spPr>
          <a:xfrm>
            <a:off x="2362200" y="990600"/>
            <a:ext cx="1295400" cy="1295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60325" cmpd="thinThick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1" name="Freeform 120"/>
          <p:cNvSpPr/>
          <p:nvPr/>
        </p:nvSpPr>
        <p:spPr>
          <a:xfrm flipH="1">
            <a:off x="3100388" y="1508125"/>
            <a:ext cx="228600" cy="304800"/>
          </a:xfrm>
          <a:custGeom>
            <a:avLst/>
            <a:gdLst>
              <a:gd name="connsiteX0" fmla="*/ 36214 w 114677"/>
              <a:gd name="connsiteY0" fmla="*/ 0 h 787652"/>
              <a:gd name="connsiteX1" fmla="*/ 108641 w 114677"/>
              <a:gd name="connsiteY1" fmla="*/ 316871 h 787652"/>
              <a:gd name="connsiteX2" fmla="*/ 0 w 114677"/>
              <a:gd name="connsiteY2" fmla="*/ 787652 h 787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77" h="787652">
                <a:moveTo>
                  <a:pt x="36214" y="0"/>
                </a:moveTo>
                <a:cubicBezTo>
                  <a:pt x="75445" y="92798"/>
                  <a:pt x="114677" y="185596"/>
                  <a:pt x="108641" y="316871"/>
                </a:cubicBezTo>
                <a:cubicBezTo>
                  <a:pt x="102605" y="448146"/>
                  <a:pt x="0" y="787652"/>
                  <a:pt x="0" y="787652"/>
                </a:cubicBezTo>
              </a:path>
            </a:pathLst>
          </a:cu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3124200" y="1219200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1" name="Oval 60"/>
          <p:cNvSpPr/>
          <p:nvPr/>
        </p:nvSpPr>
        <p:spPr>
          <a:xfrm>
            <a:off x="3276600" y="609600"/>
            <a:ext cx="2133600" cy="21336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9" name="Oval 98"/>
          <p:cNvSpPr/>
          <p:nvPr/>
        </p:nvSpPr>
        <p:spPr>
          <a:xfrm>
            <a:off x="3429000" y="990600"/>
            <a:ext cx="1295400" cy="1295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60325" cmpd="thinThick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3" name="Oval 62"/>
          <p:cNvSpPr/>
          <p:nvPr/>
        </p:nvSpPr>
        <p:spPr>
          <a:xfrm>
            <a:off x="6324600" y="3886200"/>
            <a:ext cx="2133600" cy="21336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8" name="Oval 97"/>
          <p:cNvSpPr/>
          <p:nvPr/>
        </p:nvSpPr>
        <p:spPr>
          <a:xfrm>
            <a:off x="6477000" y="4038600"/>
            <a:ext cx="1295400" cy="1295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60325" cmpd="thinThick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5" name="Freeform 21"/>
          <p:cNvSpPr/>
          <p:nvPr/>
        </p:nvSpPr>
        <p:spPr>
          <a:xfrm rot="10800000" flipH="1" flipV="1">
            <a:off x="6781800" y="4343400"/>
            <a:ext cx="457200" cy="609600"/>
          </a:xfrm>
          <a:custGeom>
            <a:avLst/>
            <a:gdLst>
              <a:gd name="connsiteX0" fmla="*/ 36214 w 114677"/>
              <a:gd name="connsiteY0" fmla="*/ 0 h 787652"/>
              <a:gd name="connsiteX1" fmla="*/ 108641 w 114677"/>
              <a:gd name="connsiteY1" fmla="*/ 316871 h 787652"/>
              <a:gd name="connsiteX2" fmla="*/ 0 w 114677"/>
              <a:gd name="connsiteY2" fmla="*/ 787652 h 787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77" h="787652">
                <a:moveTo>
                  <a:pt x="36214" y="0"/>
                </a:moveTo>
                <a:cubicBezTo>
                  <a:pt x="75445" y="92798"/>
                  <a:pt x="114677" y="185596"/>
                  <a:pt x="108641" y="316871"/>
                </a:cubicBezTo>
                <a:cubicBezTo>
                  <a:pt x="102605" y="448146"/>
                  <a:pt x="0" y="787652"/>
                  <a:pt x="0" y="787652"/>
                </a:cubicBezTo>
              </a:path>
            </a:pathLst>
          </a:cu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4876800" y="3886200"/>
            <a:ext cx="2133600" cy="21336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5181600"/>
            <a:ext cx="6629400" cy="838200"/>
          </a:xfrm>
        </p:spPr>
        <p:txBody>
          <a:bodyPr tIns="0" bIns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spc="-150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Telophase 2</a:t>
            </a:r>
            <a:endParaRPr lang="en-US" sz="4800" b="1" spc="-150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</a:endParaRPr>
          </a:p>
        </p:txBody>
      </p:sp>
      <p:grpSp>
        <p:nvGrpSpPr>
          <p:cNvPr id="3" name="Group 40"/>
          <p:cNvGrpSpPr/>
          <p:nvPr/>
        </p:nvGrpSpPr>
        <p:grpSpPr>
          <a:xfrm rot="16200000">
            <a:off x="1905000" y="141732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42" name="Rectangle 4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3" name="Rectangle 5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4" name="Group 6"/>
          <p:cNvGrpSpPr/>
          <p:nvPr/>
        </p:nvGrpSpPr>
        <p:grpSpPr>
          <a:xfrm rot="5400000">
            <a:off x="7827264" y="48387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80" name="Rectangle 7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1" name="Rectangle 8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31" name="Freeform 130"/>
          <p:cNvSpPr/>
          <p:nvPr/>
        </p:nvSpPr>
        <p:spPr>
          <a:xfrm>
            <a:off x="7086600" y="4191000"/>
            <a:ext cx="234950" cy="304800"/>
          </a:xfrm>
          <a:custGeom>
            <a:avLst/>
            <a:gdLst>
              <a:gd name="connsiteX0" fmla="*/ 36214 w 114677"/>
              <a:gd name="connsiteY0" fmla="*/ 0 h 787652"/>
              <a:gd name="connsiteX1" fmla="*/ 108641 w 114677"/>
              <a:gd name="connsiteY1" fmla="*/ 316871 h 787652"/>
              <a:gd name="connsiteX2" fmla="*/ 0 w 114677"/>
              <a:gd name="connsiteY2" fmla="*/ 787652 h 787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77" h="787652">
                <a:moveTo>
                  <a:pt x="36214" y="0"/>
                </a:moveTo>
                <a:cubicBezTo>
                  <a:pt x="75445" y="92798"/>
                  <a:pt x="114677" y="185596"/>
                  <a:pt x="108641" y="316871"/>
                </a:cubicBezTo>
                <a:cubicBezTo>
                  <a:pt x="102605" y="448146"/>
                  <a:pt x="0" y="787652"/>
                  <a:pt x="0" y="787652"/>
                </a:cubicBezTo>
              </a:path>
            </a:pathLst>
          </a:cu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43"/>
          <p:cNvGrpSpPr/>
          <p:nvPr/>
        </p:nvGrpSpPr>
        <p:grpSpPr>
          <a:xfrm rot="5400000">
            <a:off x="4724400" y="1472184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45" name="Rectangle 4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6" name="Rectangle 5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18" name="Freeform 117"/>
          <p:cNvSpPr/>
          <p:nvPr/>
        </p:nvSpPr>
        <p:spPr>
          <a:xfrm flipH="1">
            <a:off x="2808288" y="1219200"/>
            <a:ext cx="381000" cy="457200"/>
          </a:xfrm>
          <a:custGeom>
            <a:avLst/>
            <a:gdLst>
              <a:gd name="connsiteX0" fmla="*/ 36214 w 114677"/>
              <a:gd name="connsiteY0" fmla="*/ 0 h 787652"/>
              <a:gd name="connsiteX1" fmla="*/ 108641 w 114677"/>
              <a:gd name="connsiteY1" fmla="*/ 316871 h 787652"/>
              <a:gd name="connsiteX2" fmla="*/ 0 w 114677"/>
              <a:gd name="connsiteY2" fmla="*/ 787652 h 787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77" h="787652">
                <a:moveTo>
                  <a:pt x="36214" y="0"/>
                </a:moveTo>
                <a:cubicBezTo>
                  <a:pt x="75445" y="92798"/>
                  <a:pt x="114677" y="185596"/>
                  <a:pt x="108641" y="316871"/>
                </a:cubicBezTo>
                <a:cubicBezTo>
                  <a:pt x="102605" y="448146"/>
                  <a:pt x="0" y="787652"/>
                  <a:pt x="0" y="787652"/>
                </a:cubicBezTo>
              </a:path>
            </a:pathLst>
          </a:cu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0" name="Freeform 149"/>
          <p:cNvSpPr/>
          <p:nvPr/>
        </p:nvSpPr>
        <p:spPr>
          <a:xfrm>
            <a:off x="7010400" y="4724400"/>
            <a:ext cx="457200" cy="457200"/>
          </a:xfrm>
          <a:custGeom>
            <a:avLst/>
            <a:gdLst>
              <a:gd name="connsiteX0" fmla="*/ 36214 w 114677"/>
              <a:gd name="connsiteY0" fmla="*/ 0 h 787652"/>
              <a:gd name="connsiteX1" fmla="*/ 108641 w 114677"/>
              <a:gd name="connsiteY1" fmla="*/ 316871 h 787652"/>
              <a:gd name="connsiteX2" fmla="*/ 0 w 114677"/>
              <a:gd name="connsiteY2" fmla="*/ 787652 h 787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77" h="787652">
                <a:moveTo>
                  <a:pt x="36214" y="0"/>
                </a:moveTo>
                <a:cubicBezTo>
                  <a:pt x="75445" y="92798"/>
                  <a:pt x="114677" y="185596"/>
                  <a:pt x="108641" y="316871"/>
                </a:cubicBezTo>
                <a:cubicBezTo>
                  <a:pt x="102605" y="448146"/>
                  <a:pt x="0" y="787652"/>
                  <a:pt x="0" y="787652"/>
                </a:cubicBezTo>
              </a:path>
            </a:pathLst>
          </a:custGeom>
          <a:ln w="76200">
            <a:solidFill>
              <a:srgbClr val="219A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8" name="Group 75"/>
          <p:cNvGrpSpPr/>
          <p:nvPr/>
        </p:nvGrpSpPr>
        <p:grpSpPr>
          <a:xfrm rot="16200000">
            <a:off x="5047488" y="48387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77" name="Rectangle 4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78" name="Rectangle 5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01" name="Oval 100"/>
          <p:cNvSpPr/>
          <p:nvPr/>
        </p:nvSpPr>
        <p:spPr>
          <a:xfrm>
            <a:off x="5410200" y="4343400"/>
            <a:ext cx="1295400" cy="1295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60325" cmpd="thinThick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9" name="Freeform 128"/>
          <p:cNvSpPr/>
          <p:nvPr/>
        </p:nvSpPr>
        <p:spPr>
          <a:xfrm flipH="1">
            <a:off x="5943600" y="4876800"/>
            <a:ext cx="457200" cy="457200"/>
          </a:xfrm>
          <a:custGeom>
            <a:avLst/>
            <a:gdLst>
              <a:gd name="connsiteX0" fmla="*/ 36214 w 114677"/>
              <a:gd name="connsiteY0" fmla="*/ 0 h 787652"/>
              <a:gd name="connsiteX1" fmla="*/ 108641 w 114677"/>
              <a:gd name="connsiteY1" fmla="*/ 316871 h 787652"/>
              <a:gd name="connsiteX2" fmla="*/ 0 w 114677"/>
              <a:gd name="connsiteY2" fmla="*/ 787652 h 787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77" h="787652">
                <a:moveTo>
                  <a:pt x="36214" y="0"/>
                </a:moveTo>
                <a:cubicBezTo>
                  <a:pt x="75445" y="92798"/>
                  <a:pt x="114677" y="185596"/>
                  <a:pt x="108641" y="316871"/>
                </a:cubicBezTo>
                <a:cubicBezTo>
                  <a:pt x="102605" y="448146"/>
                  <a:pt x="0" y="787652"/>
                  <a:pt x="0" y="787652"/>
                </a:cubicBezTo>
              </a:path>
            </a:pathLst>
          </a:custGeom>
          <a:ln w="76200">
            <a:solidFill>
              <a:srgbClr val="219A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5" name="Text Box 87"/>
          <p:cNvSpPr txBox="1">
            <a:spLocks noChangeArrowheads="1"/>
          </p:cNvSpPr>
          <p:nvPr/>
        </p:nvSpPr>
        <p:spPr bwMode="auto">
          <a:xfrm>
            <a:off x="304800" y="3733800"/>
            <a:ext cx="464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Baskerville Old Face" pitchFamily="18" charset="0"/>
              </a:rPr>
              <a:t>Both cells divide, creating 4 separate haploid cells</a:t>
            </a:r>
          </a:p>
        </p:txBody>
      </p:sp>
      <p:grpSp>
        <p:nvGrpSpPr>
          <p:cNvPr id="27676" name="Group 124"/>
          <p:cNvGrpSpPr>
            <a:grpSpLocks/>
          </p:cNvGrpSpPr>
          <p:nvPr/>
        </p:nvGrpSpPr>
        <p:grpSpPr bwMode="auto">
          <a:xfrm>
            <a:off x="5867400" y="4648200"/>
            <a:ext cx="457200" cy="609600"/>
            <a:chOff x="1536" y="2832"/>
            <a:chExt cx="288" cy="384"/>
          </a:xfrm>
        </p:grpSpPr>
        <p:sp>
          <p:nvSpPr>
            <p:cNvPr id="126" name="Freeform 22"/>
            <p:cNvSpPr/>
            <p:nvPr/>
          </p:nvSpPr>
          <p:spPr>
            <a:xfrm rot="10800000" flipV="1">
              <a:off x="1536" y="2832"/>
              <a:ext cx="270" cy="384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4" name="Freeform 20"/>
            <p:cNvSpPr>
              <a:spLocks noChangeArrowheads="1"/>
            </p:cNvSpPr>
            <p:nvPr/>
          </p:nvSpPr>
          <p:spPr bwMode="auto">
            <a:xfrm rot="5400000" flipH="1" flipV="1">
              <a:off x="1706" y="3098"/>
              <a:ext cx="91" cy="145"/>
            </a:xfrm>
            <a:custGeom>
              <a:avLst/>
              <a:gdLst>
                <a:gd name="T0" fmla="*/ 0 w 271462"/>
                <a:gd name="T1" fmla="*/ 230465 h 73025"/>
                <a:gd name="T2" fmla="*/ 81280 w 271462"/>
                <a:gd name="T3" fmla="*/ 80162 h 73025"/>
                <a:gd name="T4" fmla="*/ 144780 w 271462"/>
                <a:gd name="T5" fmla="*/ 20040 h 73025"/>
                <a:gd name="T6" fmla="*/ 0 60000 65536"/>
                <a:gd name="T7" fmla="*/ 0 60000 65536"/>
                <a:gd name="T8" fmla="*/ 0 60000 65536"/>
                <a:gd name="T9" fmla="*/ 0 w 271462"/>
                <a:gd name="T10" fmla="*/ 0 h 73025"/>
                <a:gd name="T11" fmla="*/ 271462 w 271462"/>
                <a:gd name="T12" fmla="*/ 73025 h 730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1462" h="73025">
                  <a:moveTo>
                    <a:pt x="0" y="73025"/>
                  </a:moveTo>
                  <a:cubicBezTo>
                    <a:pt x="53578" y="54769"/>
                    <a:pt x="107156" y="36513"/>
                    <a:pt x="152400" y="25400"/>
                  </a:cubicBezTo>
                  <a:cubicBezTo>
                    <a:pt x="197644" y="14288"/>
                    <a:pt x="249237" y="0"/>
                    <a:pt x="271462" y="6350"/>
                  </a:cubicBezTo>
                </a:path>
              </a:pathLst>
            </a:custGeom>
            <a:noFill/>
            <a:ln w="76200" algn="ctr">
              <a:solidFill>
                <a:srgbClr val="219AC1"/>
              </a:solidFill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45" name="Freeform 144"/>
          <p:cNvSpPr/>
          <p:nvPr/>
        </p:nvSpPr>
        <p:spPr>
          <a:xfrm flipH="1">
            <a:off x="6300788" y="4572000"/>
            <a:ext cx="234950" cy="304800"/>
          </a:xfrm>
          <a:custGeom>
            <a:avLst/>
            <a:gdLst>
              <a:gd name="connsiteX0" fmla="*/ 36214 w 114677"/>
              <a:gd name="connsiteY0" fmla="*/ 0 h 787652"/>
              <a:gd name="connsiteX1" fmla="*/ 108641 w 114677"/>
              <a:gd name="connsiteY1" fmla="*/ 316871 h 787652"/>
              <a:gd name="connsiteX2" fmla="*/ 0 w 114677"/>
              <a:gd name="connsiteY2" fmla="*/ 787652 h 787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77" h="787652">
                <a:moveTo>
                  <a:pt x="36214" y="0"/>
                </a:moveTo>
                <a:cubicBezTo>
                  <a:pt x="75445" y="92798"/>
                  <a:pt x="114677" y="185596"/>
                  <a:pt x="108641" y="316871"/>
                </a:cubicBezTo>
                <a:cubicBezTo>
                  <a:pt x="102605" y="448146"/>
                  <a:pt x="0" y="787652"/>
                  <a:pt x="0" y="787652"/>
                </a:cubicBezTo>
              </a:path>
            </a:pathLst>
          </a:cu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5" name="Freeform 114"/>
          <p:cNvSpPr>
            <a:spLocks noChangeArrowheads="1"/>
          </p:cNvSpPr>
          <p:nvPr/>
        </p:nvSpPr>
        <p:spPr bwMode="auto">
          <a:xfrm rot="10800000" flipV="1">
            <a:off x="2624138" y="1096963"/>
            <a:ext cx="381000" cy="685800"/>
          </a:xfrm>
          <a:custGeom>
            <a:avLst/>
            <a:gdLst>
              <a:gd name="T0" fmla="*/ 42893 w 114677"/>
              <a:gd name="T1" fmla="*/ 0 h 787652"/>
              <a:gd name="T2" fmla="*/ 128678 w 114677"/>
              <a:gd name="T3" fmla="*/ 459825 h 787652"/>
              <a:gd name="T4" fmla="*/ 0 w 114677"/>
              <a:gd name="T5" fmla="*/ 1142996 h 787652"/>
              <a:gd name="T6" fmla="*/ 0 60000 65536"/>
              <a:gd name="T7" fmla="*/ 0 60000 65536"/>
              <a:gd name="T8" fmla="*/ 0 60000 65536"/>
              <a:gd name="T9" fmla="*/ 0 w 114677"/>
              <a:gd name="T10" fmla="*/ 0 h 787652"/>
              <a:gd name="T11" fmla="*/ 114677 w 114677"/>
              <a:gd name="T12" fmla="*/ 787652 h 7876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4677" h="787652">
                <a:moveTo>
                  <a:pt x="36214" y="0"/>
                </a:moveTo>
                <a:cubicBezTo>
                  <a:pt x="75445" y="92798"/>
                  <a:pt x="114677" y="185596"/>
                  <a:pt x="108641" y="316871"/>
                </a:cubicBezTo>
                <a:cubicBezTo>
                  <a:pt x="102605" y="448146"/>
                  <a:pt x="0" y="787652"/>
                  <a:pt x="0" y="787652"/>
                </a:cubicBezTo>
              </a:path>
            </a:pathLst>
          </a:custGeom>
          <a:noFill/>
          <a:ln w="76200" algn="ctr">
            <a:solidFill>
              <a:srgbClr val="219AC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0" name="Freeform 119"/>
          <p:cNvSpPr/>
          <p:nvPr/>
        </p:nvSpPr>
        <p:spPr>
          <a:xfrm>
            <a:off x="4114800" y="1600200"/>
            <a:ext cx="228600" cy="304800"/>
          </a:xfrm>
          <a:custGeom>
            <a:avLst/>
            <a:gdLst>
              <a:gd name="connsiteX0" fmla="*/ 36214 w 114677"/>
              <a:gd name="connsiteY0" fmla="*/ 0 h 787652"/>
              <a:gd name="connsiteX1" fmla="*/ 108641 w 114677"/>
              <a:gd name="connsiteY1" fmla="*/ 316871 h 787652"/>
              <a:gd name="connsiteX2" fmla="*/ 0 w 114677"/>
              <a:gd name="connsiteY2" fmla="*/ 787652 h 787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77" h="787652">
                <a:moveTo>
                  <a:pt x="36214" y="0"/>
                </a:moveTo>
                <a:cubicBezTo>
                  <a:pt x="75445" y="92798"/>
                  <a:pt x="114677" y="185596"/>
                  <a:pt x="108641" y="316871"/>
                </a:cubicBezTo>
                <a:cubicBezTo>
                  <a:pt x="102605" y="448146"/>
                  <a:pt x="0" y="787652"/>
                  <a:pt x="0" y="787652"/>
                </a:cubicBezTo>
              </a:path>
            </a:pathLst>
          </a:cu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7" name="Freeform 116"/>
          <p:cNvSpPr/>
          <p:nvPr/>
        </p:nvSpPr>
        <p:spPr>
          <a:xfrm>
            <a:off x="3949700" y="1676400"/>
            <a:ext cx="342900" cy="457200"/>
          </a:xfrm>
          <a:custGeom>
            <a:avLst/>
            <a:gdLst>
              <a:gd name="connsiteX0" fmla="*/ 36214 w 114677"/>
              <a:gd name="connsiteY0" fmla="*/ 0 h 787652"/>
              <a:gd name="connsiteX1" fmla="*/ 108641 w 114677"/>
              <a:gd name="connsiteY1" fmla="*/ 316871 h 787652"/>
              <a:gd name="connsiteX2" fmla="*/ 0 w 114677"/>
              <a:gd name="connsiteY2" fmla="*/ 787652 h 787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677" h="787652">
                <a:moveTo>
                  <a:pt x="36214" y="0"/>
                </a:moveTo>
                <a:cubicBezTo>
                  <a:pt x="75445" y="92798"/>
                  <a:pt x="114677" y="185596"/>
                  <a:pt x="108641" y="316871"/>
                </a:cubicBezTo>
                <a:cubicBezTo>
                  <a:pt x="102605" y="448146"/>
                  <a:pt x="0" y="787652"/>
                  <a:pt x="0" y="787652"/>
                </a:cubicBezTo>
              </a:path>
            </a:pathLst>
          </a:cu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7681" name="Group 99"/>
          <p:cNvGrpSpPr>
            <a:grpSpLocks/>
          </p:cNvGrpSpPr>
          <p:nvPr/>
        </p:nvGrpSpPr>
        <p:grpSpPr bwMode="auto">
          <a:xfrm flipH="1">
            <a:off x="3733800" y="1500188"/>
            <a:ext cx="457200" cy="685800"/>
            <a:chOff x="490" y="2448"/>
            <a:chExt cx="86" cy="720"/>
          </a:xfrm>
        </p:grpSpPr>
        <p:sp>
          <p:nvSpPr>
            <p:cNvPr id="114" name="Freeform 113"/>
            <p:cNvSpPr>
              <a:spLocks noChangeArrowheads="1"/>
            </p:cNvSpPr>
            <p:nvPr/>
          </p:nvSpPr>
          <p:spPr bwMode="auto">
            <a:xfrm rot="10800000" flipV="1">
              <a:off x="490" y="2448"/>
              <a:ext cx="86" cy="720"/>
            </a:xfrm>
            <a:custGeom>
              <a:avLst/>
              <a:gdLst>
                <a:gd name="T0" fmla="*/ 42893 w 114677"/>
                <a:gd name="T1" fmla="*/ 0 h 787652"/>
                <a:gd name="T2" fmla="*/ 128678 w 114677"/>
                <a:gd name="T3" fmla="*/ 459825 h 787652"/>
                <a:gd name="T4" fmla="*/ 0 w 114677"/>
                <a:gd name="T5" fmla="*/ 1142996 h 787652"/>
                <a:gd name="T6" fmla="*/ 0 60000 65536"/>
                <a:gd name="T7" fmla="*/ 0 60000 65536"/>
                <a:gd name="T8" fmla="*/ 0 60000 65536"/>
                <a:gd name="T9" fmla="*/ 0 w 114677"/>
                <a:gd name="T10" fmla="*/ 0 h 787652"/>
                <a:gd name="T11" fmla="*/ 114677 w 114677"/>
                <a:gd name="T12" fmla="*/ 787652 h 7876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noFill/>
            <a:ln w="76200" algn="ctr">
              <a:solidFill>
                <a:srgbClr val="219AC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3" name="Freeform 112"/>
            <p:cNvSpPr>
              <a:spLocks noChangeArrowheads="1"/>
            </p:cNvSpPr>
            <p:nvPr/>
          </p:nvSpPr>
          <p:spPr bwMode="auto">
            <a:xfrm rot="16200000" flipV="1">
              <a:off x="459" y="3051"/>
              <a:ext cx="192" cy="42"/>
            </a:xfrm>
            <a:custGeom>
              <a:avLst/>
              <a:gdLst>
                <a:gd name="T0" fmla="*/ 0 w 304800"/>
                <a:gd name="T1" fmla="*/ 0 h 66675"/>
                <a:gd name="T2" fmla="*/ 147638 w 304800"/>
                <a:gd name="T3" fmla="*/ 38100 h 66675"/>
                <a:gd name="T4" fmla="*/ 304800 w 304800"/>
                <a:gd name="T5" fmla="*/ 66675 h 66675"/>
                <a:gd name="T6" fmla="*/ 0 60000 65536"/>
                <a:gd name="T7" fmla="*/ 0 60000 65536"/>
                <a:gd name="T8" fmla="*/ 0 60000 65536"/>
                <a:gd name="T9" fmla="*/ 0 w 304800"/>
                <a:gd name="T10" fmla="*/ 0 h 66675"/>
                <a:gd name="T11" fmla="*/ 304800 w 304800"/>
                <a:gd name="T12" fmla="*/ 66675 h 6667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4800" h="66675">
                  <a:moveTo>
                    <a:pt x="0" y="0"/>
                  </a:moveTo>
                  <a:cubicBezTo>
                    <a:pt x="48419" y="13494"/>
                    <a:pt x="96838" y="26988"/>
                    <a:pt x="147638" y="38100"/>
                  </a:cubicBezTo>
                  <a:cubicBezTo>
                    <a:pt x="198438" y="49213"/>
                    <a:pt x="280194" y="61913"/>
                    <a:pt x="304800" y="66675"/>
                  </a:cubicBezTo>
                </a:path>
              </a:pathLst>
            </a:custGeom>
            <a:noFill/>
            <a:ln w="76200" algn="ctr">
              <a:solidFill>
                <a:srgbClr val="F7DF56"/>
              </a:solidFill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3" name="Oval 102"/>
          <p:cNvSpPr/>
          <p:nvPr/>
        </p:nvSpPr>
        <p:spPr>
          <a:xfrm>
            <a:off x="4267200" y="1676400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4" name="Oval 103"/>
          <p:cNvSpPr/>
          <p:nvPr/>
        </p:nvSpPr>
        <p:spPr>
          <a:xfrm>
            <a:off x="6934200" y="4343400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5" name="Oval 104"/>
          <p:cNvSpPr/>
          <p:nvPr/>
        </p:nvSpPr>
        <p:spPr>
          <a:xfrm>
            <a:off x="5715000" y="4800600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50"/>
                            </p:stCondLst>
                            <p:childTnLst>
                              <p:par>
                                <p:cTn id="1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64" grpId="0" animBg="1"/>
      <p:bldP spid="60" grpId="0" animBg="1"/>
      <p:bldP spid="61" grpId="0" animBg="1"/>
      <p:bldP spid="63" grpId="0" animBg="1"/>
      <p:bldP spid="62" grpId="0" animBg="1"/>
      <p:bldP spid="2" grpId="0"/>
      <p:bldP spid="6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3" name="Group 57"/>
          <p:cNvGrpSpPr>
            <a:grpSpLocks/>
          </p:cNvGrpSpPr>
          <p:nvPr/>
        </p:nvGrpSpPr>
        <p:grpSpPr bwMode="auto">
          <a:xfrm>
            <a:off x="1752600" y="609600"/>
            <a:ext cx="2133600" cy="2133600"/>
            <a:chOff x="1752600" y="609600"/>
            <a:chExt cx="2133600" cy="2133600"/>
          </a:xfrm>
        </p:grpSpPr>
        <p:grpSp>
          <p:nvGrpSpPr>
            <p:cNvPr id="28706" name="Group 100"/>
            <p:cNvGrpSpPr>
              <a:grpSpLocks/>
            </p:cNvGrpSpPr>
            <p:nvPr/>
          </p:nvGrpSpPr>
          <p:grpSpPr bwMode="auto">
            <a:xfrm>
              <a:off x="1752600" y="609600"/>
              <a:ext cx="2133600" cy="2133600"/>
              <a:chOff x="1752600" y="609600"/>
              <a:chExt cx="2133600" cy="2133600"/>
            </a:xfrm>
          </p:grpSpPr>
          <p:sp>
            <p:nvSpPr>
              <p:cNvPr id="60" name="Oval 59"/>
              <p:cNvSpPr/>
              <p:nvPr/>
            </p:nvSpPr>
            <p:spPr>
              <a:xfrm>
                <a:off x="1752600" y="609600"/>
                <a:ext cx="2133600" cy="2133600"/>
              </a:xfrm>
              <a:prstGeom prst="ellipse">
                <a:avLst/>
              </a:prstGeom>
              <a:solidFill>
                <a:srgbClr val="E3FDFC"/>
              </a:solidFill>
              <a:ln w="41275" cmpd="sng">
                <a:solidFill>
                  <a:schemeClr val="accent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grpSp>
            <p:nvGrpSpPr>
              <p:cNvPr id="3" name="Group 40"/>
              <p:cNvGrpSpPr/>
              <p:nvPr/>
            </p:nvGrpSpPr>
            <p:grpSpPr>
              <a:xfrm rot="16200000">
                <a:off x="1905000" y="1417320"/>
                <a:ext cx="457200" cy="381000"/>
                <a:chOff x="685800" y="609600"/>
                <a:chExt cx="609600" cy="457200"/>
              </a:xfrm>
              <a:solidFill>
                <a:srgbClr val="FF0000">
                  <a:alpha val="30980"/>
                </a:srgbClr>
              </a:solidFill>
            </p:grpSpPr>
            <p:sp>
              <p:nvSpPr>
                <p:cNvPr id="42" name="Rectangle 4"/>
                <p:cNvSpPr/>
                <p:nvPr/>
              </p:nvSpPr>
              <p:spPr>
                <a:xfrm>
                  <a:off x="685800" y="609600"/>
                  <a:ext cx="609600" cy="304800"/>
                </a:xfrm>
                <a:prstGeom prst="rect">
                  <a:avLst/>
                </a:prstGeom>
                <a:grp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43" name="Rectangle 5"/>
                <p:cNvSpPr/>
                <p:nvPr/>
              </p:nvSpPr>
              <p:spPr>
                <a:xfrm>
                  <a:off x="838200" y="609600"/>
                  <a:ext cx="304800" cy="457200"/>
                </a:xfrm>
                <a:prstGeom prst="rect">
                  <a:avLst/>
                </a:prstGeom>
                <a:grp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</p:grpSp>
        <p:sp>
          <p:nvSpPr>
            <p:cNvPr id="44" name="Oval 43"/>
            <p:cNvSpPr/>
            <p:nvPr/>
          </p:nvSpPr>
          <p:spPr>
            <a:xfrm>
              <a:off x="2362200" y="990600"/>
              <a:ext cx="1295400" cy="12954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60325" cmpd="thinThick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 flipH="1">
              <a:off x="3100388" y="1508125"/>
              <a:ext cx="228600" cy="304800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3124200" y="1219200"/>
              <a:ext cx="304800" cy="3048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 flipH="1">
              <a:off x="2808288" y="1219200"/>
              <a:ext cx="381000" cy="457200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" name="Freeform 50"/>
            <p:cNvSpPr>
              <a:spLocks noChangeArrowheads="1"/>
            </p:cNvSpPr>
            <p:nvPr/>
          </p:nvSpPr>
          <p:spPr bwMode="auto">
            <a:xfrm rot="10800000" flipV="1">
              <a:off x="2624138" y="1096963"/>
              <a:ext cx="381000" cy="685800"/>
            </a:xfrm>
            <a:custGeom>
              <a:avLst/>
              <a:gdLst>
                <a:gd name="T0" fmla="*/ 42893 w 114677"/>
                <a:gd name="T1" fmla="*/ 0 h 787652"/>
                <a:gd name="T2" fmla="*/ 128678 w 114677"/>
                <a:gd name="T3" fmla="*/ 459825 h 787652"/>
                <a:gd name="T4" fmla="*/ 0 w 114677"/>
                <a:gd name="T5" fmla="*/ 1142996 h 787652"/>
                <a:gd name="T6" fmla="*/ 0 60000 65536"/>
                <a:gd name="T7" fmla="*/ 0 60000 65536"/>
                <a:gd name="T8" fmla="*/ 0 60000 65536"/>
                <a:gd name="T9" fmla="*/ 0 w 114677"/>
                <a:gd name="T10" fmla="*/ 0 h 787652"/>
                <a:gd name="T11" fmla="*/ 114677 w 114677"/>
                <a:gd name="T12" fmla="*/ 787652 h 7876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noFill/>
            <a:ln w="76200" algn="ctr">
              <a:solidFill>
                <a:srgbClr val="219AC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5181600"/>
            <a:ext cx="6629400" cy="838200"/>
          </a:xfrm>
        </p:spPr>
        <p:txBody>
          <a:bodyPr tIns="0" bIns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spc="-150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Cytokinesis</a:t>
            </a:r>
            <a:endParaRPr lang="en-US" sz="4800" b="1" spc="-150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</a:endParaRPr>
          </a:p>
        </p:txBody>
      </p:sp>
      <p:grpSp>
        <p:nvGrpSpPr>
          <p:cNvPr id="59" name="Group 58"/>
          <p:cNvGrpSpPr>
            <a:grpSpLocks/>
          </p:cNvGrpSpPr>
          <p:nvPr/>
        </p:nvGrpSpPr>
        <p:grpSpPr bwMode="auto">
          <a:xfrm>
            <a:off x="3276600" y="609600"/>
            <a:ext cx="2133600" cy="2133600"/>
            <a:chOff x="3276600" y="609600"/>
            <a:chExt cx="2133600" cy="2133600"/>
          </a:xfrm>
        </p:grpSpPr>
        <p:grpSp>
          <p:nvGrpSpPr>
            <p:cNvPr id="28696" name="Group 74"/>
            <p:cNvGrpSpPr>
              <a:grpSpLocks/>
            </p:cNvGrpSpPr>
            <p:nvPr/>
          </p:nvGrpSpPr>
          <p:grpSpPr bwMode="auto">
            <a:xfrm>
              <a:off x="3276600" y="609600"/>
              <a:ext cx="2133600" cy="2133600"/>
              <a:chOff x="3276600" y="609600"/>
              <a:chExt cx="2133600" cy="2133600"/>
            </a:xfrm>
          </p:grpSpPr>
          <p:sp>
            <p:nvSpPr>
              <p:cNvPr id="61" name="Oval 60"/>
              <p:cNvSpPr/>
              <p:nvPr/>
            </p:nvSpPr>
            <p:spPr>
              <a:xfrm>
                <a:off x="3276600" y="609600"/>
                <a:ext cx="2133600" cy="2133600"/>
              </a:xfrm>
              <a:prstGeom prst="ellipse">
                <a:avLst/>
              </a:prstGeom>
              <a:solidFill>
                <a:srgbClr val="E3FDFC"/>
              </a:solidFill>
              <a:ln w="41275" cmpd="sng">
                <a:solidFill>
                  <a:schemeClr val="accent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grpSp>
            <p:nvGrpSpPr>
              <p:cNvPr id="5" name="Group 43"/>
              <p:cNvGrpSpPr/>
              <p:nvPr/>
            </p:nvGrpSpPr>
            <p:grpSpPr>
              <a:xfrm rot="5400000">
                <a:off x="4724400" y="1472184"/>
                <a:ext cx="457200" cy="381000"/>
                <a:chOff x="685800" y="609600"/>
                <a:chExt cx="609600" cy="457200"/>
              </a:xfrm>
              <a:solidFill>
                <a:srgbClr val="FF0000">
                  <a:alpha val="30980"/>
                </a:srgbClr>
              </a:solidFill>
            </p:grpSpPr>
            <p:sp>
              <p:nvSpPr>
                <p:cNvPr id="45" name="Rectangle 4"/>
                <p:cNvSpPr/>
                <p:nvPr/>
              </p:nvSpPr>
              <p:spPr>
                <a:xfrm>
                  <a:off x="685800" y="609600"/>
                  <a:ext cx="609600" cy="304800"/>
                </a:xfrm>
                <a:prstGeom prst="rect">
                  <a:avLst/>
                </a:prstGeom>
                <a:grp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46" name="Rectangle 5"/>
                <p:cNvSpPr/>
                <p:nvPr/>
              </p:nvSpPr>
              <p:spPr>
                <a:xfrm>
                  <a:off x="838200" y="609600"/>
                  <a:ext cx="304800" cy="457200"/>
                </a:xfrm>
                <a:prstGeom prst="rect">
                  <a:avLst/>
                </a:prstGeom>
                <a:grp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</p:grpSp>
        <p:sp>
          <p:nvSpPr>
            <p:cNvPr id="49" name="Oval 48"/>
            <p:cNvSpPr/>
            <p:nvPr/>
          </p:nvSpPr>
          <p:spPr>
            <a:xfrm>
              <a:off x="3429000" y="990600"/>
              <a:ext cx="1295400" cy="12954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60325" cmpd="thinThick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4114800" y="1600200"/>
              <a:ext cx="228600" cy="304800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3" name="Freeform 52"/>
            <p:cNvSpPr/>
            <p:nvPr/>
          </p:nvSpPr>
          <p:spPr>
            <a:xfrm>
              <a:off x="3949700" y="1676400"/>
              <a:ext cx="342900" cy="457200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28700" name="Group 99"/>
            <p:cNvGrpSpPr>
              <a:grpSpLocks/>
            </p:cNvGrpSpPr>
            <p:nvPr/>
          </p:nvGrpSpPr>
          <p:grpSpPr bwMode="auto">
            <a:xfrm flipH="1">
              <a:off x="3733800" y="1499616"/>
              <a:ext cx="457200" cy="685800"/>
              <a:chOff x="490" y="2448"/>
              <a:chExt cx="86" cy="720"/>
            </a:xfrm>
          </p:grpSpPr>
          <p:sp>
            <p:nvSpPr>
              <p:cNvPr id="55" name="Freeform 54"/>
              <p:cNvSpPr>
                <a:spLocks noChangeArrowheads="1"/>
              </p:cNvSpPr>
              <p:nvPr/>
            </p:nvSpPr>
            <p:spPr bwMode="auto">
              <a:xfrm rot="10800000" flipV="1">
                <a:off x="490" y="2450"/>
                <a:ext cx="86" cy="720"/>
              </a:xfrm>
              <a:custGeom>
                <a:avLst/>
                <a:gdLst>
                  <a:gd name="T0" fmla="*/ 42893 w 114677"/>
                  <a:gd name="T1" fmla="*/ 0 h 787652"/>
                  <a:gd name="T2" fmla="*/ 128678 w 114677"/>
                  <a:gd name="T3" fmla="*/ 459825 h 787652"/>
                  <a:gd name="T4" fmla="*/ 0 w 114677"/>
                  <a:gd name="T5" fmla="*/ 1142996 h 787652"/>
                  <a:gd name="T6" fmla="*/ 0 60000 65536"/>
                  <a:gd name="T7" fmla="*/ 0 60000 65536"/>
                  <a:gd name="T8" fmla="*/ 0 60000 65536"/>
                  <a:gd name="T9" fmla="*/ 0 w 114677"/>
                  <a:gd name="T10" fmla="*/ 0 h 787652"/>
                  <a:gd name="T11" fmla="*/ 114677 w 114677"/>
                  <a:gd name="T12" fmla="*/ 787652 h 7876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noFill/>
              <a:ln w="76200" algn="ctr">
                <a:solidFill>
                  <a:srgbClr val="219AC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6" name="Freeform 55"/>
              <p:cNvSpPr>
                <a:spLocks noChangeArrowheads="1"/>
              </p:cNvSpPr>
              <p:nvPr/>
            </p:nvSpPr>
            <p:spPr bwMode="auto">
              <a:xfrm rot="16200000" flipV="1">
                <a:off x="458" y="3053"/>
                <a:ext cx="193" cy="42"/>
              </a:xfrm>
              <a:custGeom>
                <a:avLst/>
                <a:gdLst>
                  <a:gd name="T0" fmla="*/ 0 w 304800"/>
                  <a:gd name="T1" fmla="*/ 0 h 66675"/>
                  <a:gd name="T2" fmla="*/ 147638 w 304800"/>
                  <a:gd name="T3" fmla="*/ 38100 h 66675"/>
                  <a:gd name="T4" fmla="*/ 304800 w 304800"/>
                  <a:gd name="T5" fmla="*/ 66675 h 66675"/>
                  <a:gd name="T6" fmla="*/ 0 60000 65536"/>
                  <a:gd name="T7" fmla="*/ 0 60000 65536"/>
                  <a:gd name="T8" fmla="*/ 0 60000 65536"/>
                  <a:gd name="T9" fmla="*/ 0 w 304800"/>
                  <a:gd name="T10" fmla="*/ 0 h 66675"/>
                  <a:gd name="T11" fmla="*/ 304800 w 304800"/>
                  <a:gd name="T12" fmla="*/ 66675 h 6667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04800" h="66675">
                    <a:moveTo>
                      <a:pt x="0" y="0"/>
                    </a:moveTo>
                    <a:cubicBezTo>
                      <a:pt x="48419" y="13494"/>
                      <a:pt x="96838" y="26988"/>
                      <a:pt x="147638" y="38100"/>
                    </a:cubicBezTo>
                    <a:cubicBezTo>
                      <a:pt x="198438" y="49213"/>
                      <a:pt x="280194" y="61913"/>
                      <a:pt x="304800" y="66675"/>
                    </a:cubicBezTo>
                  </a:path>
                </a:pathLst>
              </a:custGeom>
              <a:noFill/>
              <a:ln w="76200" algn="ctr">
                <a:solidFill>
                  <a:srgbClr val="F7DF56"/>
                </a:solidFill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57" name="Oval 56"/>
            <p:cNvSpPr/>
            <p:nvPr/>
          </p:nvSpPr>
          <p:spPr>
            <a:xfrm>
              <a:off x="4267200" y="1676400"/>
              <a:ext cx="304800" cy="3048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82" name="Group 81"/>
          <p:cNvGrpSpPr>
            <a:grpSpLocks/>
          </p:cNvGrpSpPr>
          <p:nvPr/>
        </p:nvGrpSpPr>
        <p:grpSpPr bwMode="auto">
          <a:xfrm>
            <a:off x="6324600" y="3886200"/>
            <a:ext cx="2133600" cy="2133600"/>
            <a:chOff x="6324600" y="3886200"/>
            <a:chExt cx="2133600" cy="2133600"/>
          </a:xfrm>
        </p:grpSpPr>
        <p:grpSp>
          <p:nvGrpSpPr>
            <p:cNvPr id="28688" name="Group 102"/>
            <p:cNvGrpSpPr>
              <a:grpSpLocks/>
            </p:cNvGrpSpPr>
            <p:nvPr/>
          </p:nvGrpSpPr>
          <p:grpSpPr bwMode="auto">
            <a:xfrm>
              <a:off x="6324600" y="3886200"/>
              <a:ext cx="2133600" cy="2133600"/>
              <a:chOff x="6324600" y="3886200"/>
              <a:chExt cx="2133600" cy="2133600"/>
            </a:xfrm>
          </p:grpSpPr>
          <p:sp>
            <p:nvSpPr>
              <p:cNvPr id="63" name="Oval 62"/>
              <p:cNvSpPr/>
              <p:nvPr/>
            </p:nvSpPr>
            <p:spPr>
              <a:xfrm>
                <a:off x="6324600" y="3886200"/>
                <a:ext cx="2133600" cy="2133600"/>
              </a:xfrm>
              <a:prstGeom prst="ellipse">
                <a:avLst/>
              </a:prstGeom>
              <a:solidFill>
                <a:srgbClr val="E3FDFC"/>
              </a:solidFill>
              <a:ln w="41275" cmpd="sng">
                <a:solidFill>
                  <a:schemeClr val="accent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grpSp>
            <p:nvGrpSpPr>
              <p:cNvPr id="4" name="Group 6"/>
              <p:cNvGrpSpPr/>
              <p:nvPr/>
            </p:nvGrpSpPr>
            <p:grpSpPr>
              <a:xfrm rot="5400000">
                <a:off x="7827264" y="4838700"/>
                <a:ext cx="457200" cy="381000"/>
                <a:chOff x="685800" y="609600"/>
                <a:chExt cx="609600" cy="457200"/>
              </a:xfrm>
              <a:solidFill>
                <a:srgbClr val="FF0000">
                  <a:alpha val="30980"/>
                </a:srgbClr>
              </a:solidFill>
            </p:grpSpPr>
            <p:sp>
              <p:nvSpPr>
                <p:cNvPr id="80" name="Rectangle 7"/>
                <p:cNvSpPr/>
                <p:nvPr/>
              </p:nvSpPr>
              <p:spPr>
                <a:xfrm>
                  <a:off x="685800" y="609600"/>
                  <a:ext cx="609600" cy="304800"/>
                </a:xfrm>
                <a:prstGeom prst="rect">
                  <a:avLst/>
                </a:prstGeom>
                <a:grp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81" name="Rectangle 8"/>
                <p:cNvSpPr/>
                <p:nvPr/>
              </p:nvSpPr>
              <p:spPr>
                <a:xfrm>
                  <a:off x="838200" y="609600"/>
                  <a:ext cx="304800" cy="457200"/>
                </a:xfrm>
                <a:prstGeom prst="rect">
                  <a:avLst/>
                </a:prstGeom>
                <a:grp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</p:grpSp>
        <p:sp>
          <p:nvSpPr>
            <p:cNvPr id="64" name="Oval 63"/>
            <p:cNvSpPr/>
            <p:nvPr/>
          </p:nvSpPr>
          <p:spPr>
            <a:xfrm>
              <a:off x="6477000" y="4038600"/>
              <a:ext cx="1295400" cy="12954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60325" cmpd="thinThick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5" name="Freeform 21"/>
            <p:cNvSpPr/>
            <p:nvPr/>
          </p:nvSpPr>
          <p:spPr>
            <a:xfrm rot="10800000" flipH="1" flipV="1">
              <a:off x="6781800" y="4343400"/>
              <a:ext cx="457200" cy="609600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6" name="Freeform 65"/>
            <p:cNvSpPr/>
            <p:nvPr/>
          </p:nvSpPr>
          <p:spPr>
            <a:xfrm>
              <a:off x="7086600" y="4191000"/>
              <a:ext cx="234950" cy="304800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7" name="Freeform 66"/>
            <p:cNvSpPr/>
            <p:nvPr/>
          </p:nvSpPr>
          <p:spPr>
            <a:xfrm>
              <a:off x="7010400" y="4724400"/>
              <a:ext cx="457200" cy="457200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rgbClr val="219A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>
              <a:off x="6934200" y="4343400"/>
              <a:ext cx="304800" cy="3048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79" name="Group 78"/>
          <p:cNvGrpSpPr>
            <a:grpSpLocks/>
          </p:cNvGrpSpPr>
          <p:nvPr/>
        </p:nvGrpSpPr>
        <p:grpSpPr bwMode="auto">
          <a:xfrm>
            <a:off x="4876800" y="3886200"/>
            <a:ext cx="2133600" cy="2133600"/>
            <a:chOff x="4876800" y="3886200"/>
            <a:chExt cx="2133600" cy="2133600"/>
          </a:xfrm>
        </p:grpSpPr>
        <p:grpSp>
          <p:nvGrpSpPr>
            <p:cNvPr id="28678" name="Group 101"/>
            <p:cNvGrpSpPr>
              <a:grpSpLocks/>
            </p:cNvGrpSpPr>
            <p:nvPr/>
          </p:nvGrpSpPr>
          <p:grpSpPr bwMode="auto">
            <a:xfrm>
              <a:off x="4876800" y="3886200"/>
              <a:ext cx="2133600" cy="2133600"/>
              <a:chOff x="4876800" y="3886200"/>
              <a:chExt cx="2133600" cy="2133600"/>
            </a:xfrm>
          </p:grpSpPr>
          <p:sp>
            <p:nvSpPr>
              <p:cNvPr id="62" name="Oval 61"/>
              <p:cNvSpPr/>
              <p:nvPr/>
            </p:nvSpPr>
            <p:spPr>
              <a:xfrm>
                <a:off x="4876800" y="3886200"/>
                <a:ext cx="2133600" cy="2133600"/>
              </a:xfrm>
              <a:prstGeom prst="ellipse">
                <a:avLst/>
              </a:prstGeom>
              <a:solidFill>
                <a:srgbClr val="E3FDFC"/>
              </a:solidFill>
              <a:ln w="41275" cmpd="sng">
                <a:solidFill>
                  <a:schemeClr val="accent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grpSp>
            <p:nvGrpSpPr>
              <p:cNvPr id="8" name="Group 75"/>
              <p:cNvGrpSpPr/>
              <p:nvPr/>
            </p:nvGrpSpPr>
            <p:grpSpPr>
              <a:xfrm rot="16200000">
                <a:off x="5047488" y="4838700"/>
                <a:ext cx="457200" cy="381000"/>
                <a:chOff x="685800" y="609600"/>
                <a:chExt cx="609600" cy="457200"/>
              </a:xfrm>
              <a:solidFill>
                <a:srgbClr val="FF0000">
                  <a:alpha val="30980"/>
                </a:srgbClr>
              </a:solidFill>
            </p:grpSpPr>
            <p:sp>
              <p:nvSpPr>
                <p:cNvPr id="77" name="Rectangle 4"/>
                <p:cNvSpPr/>
                <p:nvPr/>
              </p:nvSpPr>
              <p:spPr>
                <a:xfrm>
                  <a:off x="685800" y="609600"/>
                  <a:ext cx="609600" cy="304800"/>
                </a:xfrm>
                <a:prstGeom prst="rect">
                  <a:avLst/>
                </a:prstGeom>
                <a:grp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78" name="Rectangle 5"/>
                <p:cNvSpPr/>
                <p:nvPr/>
              </p:nvSpPr>
              <p:spPr>
                <a:xfrm>
                  <a:off x="838200" y="609600"/>
                  <a:ext cx="304800" cy="457200"/>
                </a:xfrm>
                <a:prstGeom prst="rect">
                  <a:avLst/>
                </a:prstGeom>
                <a:grp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</p:grpSp>
        <p:sp>
          <p:nvSpPr>
            <p:cNvPr id="68" name="Oval 67"/>
            <p:cNvSpPr/>
            <p:nvPr/>
          </p:nvSpPr>
          <p:spPr>
            <a:xfrm>
              <a:off x="5410200" y="4343400"/>
              <a:ext cx="1295400" cy="12954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60325" cmpd="thinThick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flipH="1">
              <a:off x="5943600" y="4876800"/>
              <a:ext cx="457200" cy="457200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rgbClr val="219A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28681" name="Group 124"/>
            <p:cNvGrpSpPr>
              <a:grpSpLocks/>
            </p:cNvGrpSpPr>
            <p:nvPr/>
          </p:nvGrpSpPr>
          <p:grpSpPr bwMode="auto">
            <a:xfrm>
              <a:off x="5867400" y="4648200"/>
              <a:ext cx="457200" cy="609600"/>
              <a:chOff x="1536" y="2832"/>
              <a:chExt cx="288" cy="384"/>
            </a:xfrm>
          </p:grpSpPr>
          <p:sp>
            <p:nvSpPr>
              <p:cNvPr id="71" name="Freeform 22"/>
              <p:cNvSpPr/>
              <p:nvPr/>
            </p:nvSpPr>
            <p:spPr>
              <a:xfrm rot="10800000" flipV="1">
                <a:off x="1536" y="2832"/>
                <a:ext cx="270" cy="384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2" name="Freeform 20"/>
              <p:cNvSpPr>
                <a:spLocks noChangeArrowheads="1"/>
              </p:cNvSpPr>
              <p:nvPr/>
            </p:nvSpPr>
            <p:spPr bwMode="auto">
              <a:xfrm rot="5400000" flipH="1" flipV="1">
                <a:off x="1706" y="3098"/>
                <a:ext cx="91" cy="145"/>
              </a:xfrm>
              <a:custGeom>
                <a:avLst/>
                <a:gdLst>
                  <a:gd name="T0" fmla="*/ 0 w 271462"/>
                  <a:gd name="T1" fmla="*/ 230465 h 73025"/>
                  <a:gd name="T2" fmla="*/ 81280 w 271462"/>
                  <a:gd name="T3" fmla="*/ 80162 h 73025"/>
                  <a:gd name="T4" fmla="*/ 144780 w 271462"/>
                  <a:gd name="T5" fmla="*/ 20040 h 73025"/>
                  <a:gd name="T6" fmla="*/ 0 60000 65536"/>
                  <a:gd name="T7" fmla="*/ 0 60000 65536"/>
                  <a:gd name="T8" fmla="*/ 0 60000 65536"/>
                  <a:gd name="T9" fmla="*/ 0 w 271462"/>
                  <a:gd name="T10" fmla="*/ 0 h 73025"/>
                  <a:gd name="T11" fmla="*/ 271462 w 271462"/>
                  <a:gd name="T12" fmla="*/ 73025 h 730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1462" h="73025">
                    <a:moveTo>
                      <a:pt x="0" y="73025"/>
                    </a:moveTo>
                    <a:cubicBezTo>
                      <a:pt x="53578" y="54769"/>
                      <a:pt x="107156" y="36513"/>
                      <a:pt x="152400" y="25400"/>
                    </a:cubicBezTo>
                    <a:cubicBezTo>
                      <a:pt x="197644" y="14288"/>
                      <a:pt x="249237" y="0"/>
                      <a:pt x="271462" y="6350"/>
                    </a:cubicBezTo>
                  </a:path>
                </a:pathLst>
              </a:custGeom>
              <a:noFill/>
              <a:ln w="76200" algn="ctr">
                <a:solidFill>
                  <a:srgbClr val="219AC1"/>
                </a:solidFill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73" name="Freeform 72"/>
            <p:cNvSpPr/>
            <p:nvPr/>
          </p:nvSpPr>
          <p:spPr>
            <a:xfrm flipH="1">
              <a:off x="6300788" y="4572000"/>
              <a:ext cx="234950" cy="304800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5715000" y="4800600"/>
              <a:ext cx="304800" cy="3048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</p:spTree>
  </p:cSld>
  <p:clrMapOvr>
    <a:masterClrMapping/>
  </p:clrMapOvr>
  <p:transition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80916E-6 L 0.15833 -4.80916E-6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1.02706E-6 L -0.34167 -0.14434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" y="-72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02706E-6 L -0.175 -0.13995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-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7" name="Group 165"/>
          <p:cNvGrpSpPr>
            <a:grpSpLocks/>
          </p:cNvGrpSpPr>
          <p:nvPr/>
        </p:nvGrpSpPr>
        <p:grpSpPr bwMode="auto">
          <a:xfrm>
            <a:off x="1752600" y="609600"/>
            <a:ext cx="2133600" cy="2133600"/>
            <a:chOff x="1752600" y="609600"/>
            <a:chExt cx="2133600" cy="2133600"/>
          </a:xfrm>
        </p:grpSpPr>
        <p:grpSp>
          <p:nvGrpSpPr>
            <p:cNvPr id="29748" name="Group 100"/>
            <p:cNvGrpSpPr>
              <a:grpSpLocks/>
            </p:cNvGrpSpPr>
            <p:nvPr/>
          </p:nvGrpSpPr>
          <p:grpSpPr bwMode="auto">
            <a:xfrm>
              <a:off x="1752600" y="609600"/>
              <a:ext cx="2133600" cy="2133600"/>
              <a:chOff x="1752600" y="609600"/>
              <a:chExt cx="2133600" cy="2133600"/>
            </a:xfrm>
          </p:grpSpPr>
          <p:sp>
            <p:nvSpPr>
              <p:cNvPr id="116" name="Oval 115"/>
              <p:cNvSpPr/>
              <p:nvPr/>
            </p:nvSpPr>
            <p:spPr>
              <a:xfrm>
                <a:off x="1752600" y="609600"/>
                <a:ext cx="2133600" cy="2133600"/>
              </a:xfrm>
              <a:prstGeom prst="ellipse">
                <a:avLst/>
              </a:prstGeom>
              <a:solidFill>
                <a:srgbClr val="E3FDFC"/>
              </a:solidFill>
              <a:ln w="41275" cmpd="sng">
                <a:solidFill>
                  <a:schemeClr val="accent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grpSp>
            <p:nvGrpSpPr>
              <p:cNvPr id="117" name="Group 40"/>
              <p:cNvGrpSpPr/>
              <p:nvPr/>
            </p:nvGrpSpPr>
            <p:grpSpPr>
              <a:xfrm rot="16200000">
                <a:off x="1905000" y="1417320"/>
                <a:ext cx="457200" cy="381000"/>
                <a:chOff x="685800" y="609600"/>
                <a:chExt cx="609600" cy="457200"/>
              </a:xfrm>
              <a:solidFill>
                <a:srgbClr val="FF0000">
                  <a:alpha val="30980"/>
                </a:srgbClr>
              </a:solidFill>
            </p:grpSpPr>
            <p:sp>
              <p:nvSpPr>
                <p:cNvPr id="120" name="Rectangle 4"/>
                <p:cNvSpPr/>
                <p:nvPr/>
              </p:nvSpPr>
              <p:spPr>
                <a:xfrm>
                  <a:off x="685800" y="609600"/>
                  <a:ext cx="609600" cy="304800"/>
                </a:xfrm>
                <a:prstGeom prst="rect">
                  <a:avLst/>
                </a:prstGeom>
                <a:grp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124" name="Rectangle 5"/>
                <p:cNvSpPr/>
                <p:nvPr/>
              </p:nvSpPr>
              <p:spPr>
                <a:xfrm>
                  <a:off x="838200" y="609600"/>
                  <a:ext cx="304800" cy="457200"/>
                </a:xfrm>
                <a:prstGeom prst="rect">
                  <a:avLst/>
                </a:prstGeom>
                <a:grp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</p:grpSp>
        <p:sp>
          <p:nvSpPr>
            <p:cNvPr id="110" name="Oval 109"/>
            <p:cNvSpPr/>
            <p:nvPr/>
          </p:nvSpPr>
          <p:spPr>
            <a:xfrm>
              <a:off x="2362200" y="990600"/>
              <a:ext cx="1295400" cy="12954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60325" cmpd="thinThick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29698" name="Group 166"/>
          <p:cNvGrpSpPr>
            <a:grpSpLocks/>
          </p:cNvGrpSpPr>
          <p:nvPr/>
        </p:nvGrpSpPr>
        <p:grpSpPr bwMode="auto">
          <a:xfrm>
            <a:off x="4724400" y="609600"/>
            <a:ext cx="2133600" cy="2133600"/>
            <a:chOff x="4724400" y="609600"/>
            <a:chExt cx="2133600" cy="2133600"/>
          </a:xfrm>
        </p:grpSpPr>
        <p:grpSp>
          <p:nvGrpSpPr>
            <p:cNvPr id="29744" name="Group 74"/>
            <p:cNvGrpSpPr>
              <a:grpSpLocks/>
            </p:cNvGrpSpPr>
            <p:nvPr/>
          </p:nvGrpSpPr>
          <p:grpSpPr bwMode="auto">
            <a:xfrm>
              <a:off x="4724400" y="609600"/>
              <a:ext cx="2133600" cy="2133600"/>
              <a:chOff x="3276600" y="609600"/>
              <a:chExt cx="2133600" cy="2133600"/>
            </a:xfrm>
          </p:grpSpPr>
          <p:sp>
            <p:nvSpPr>
              <p:cNvPr id="135" name="Oval 134"/>
              <p:cNvSpPr/>
              <p:nvPr/>
            </p:nvSpPr>
            <p:spPr>
              <a:xfrm>
                <a:off x="3276600" y="609600"/>
                <a:ext cx="2133600" cy="2133600"/>
              </a:xfrm>
              <a:prstGeom prst="ellipse">
                <a:avLst/>
              </a:prstGeom>
              <a:solidFill>
                <a:srgbClr val="E3FDFC"/>
              </a:solidFill>
              <a:ln w="41275" cmpd="sng">
                <a:solidFill>
                  <a:schemeClr val="accent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grpSp>
            <p:nvGrpSpPr>
              <p:cNvPr id="136" name="Group 43"/>
              <p:cNvGrpSpPr/>
              <p:nvPr/>
            </p:nvGrpSpPr>
            <p:grpSpPr>
              <a:xfrm rot="5400000">
                <a:off x="4724400" y="1472184"/>
                <a:ext cx="457200" cy="381000"/>
                <a:chOff x="685800" y="609600"/>
                <a:chExt cx="609600" cy="457200"/>
              </a:xfrm>
              <a:solidFill>
                <a:srgbClr val="FF0000">
                  <a:alpha val="30980"/>
                </a:srgbClr>
              </a:solidFill>
            </p:grpSpPr>
            <p:sp>
              <p:nvSpPr>
                <p:cNvPr id="137" name="Rectangle 4"/>
                <p:cNvSpPr/>
                <p:nvPr/>
              </p:nvSpPr>
              <p:spPr>
                <a:xfrm>
                  <a:off x="685800" y="609600"/>
                  <a:ext cx="609600" cy="304800"/>
                </a:xfrm>
                <a:prstGeom prst="rect">
                  <a:avLst/>
                </a:prstGeom>
                <a:grp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138" name="Rectangle 5"/>
                <p:cNvSpPr/>
                <p:nvPr/>
              </p:nvSpPr>
              <p:spPr>
                <a:xfrm>
                  <a:off x="838200" y="609600"/>
                  <a:ext cx="304800" cy="457200"/>
                </a:xfrm>
                <a:prstGeom prst="rect">
                  <a:avLst/>
                </a:prstGeom>
                <a:grp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</p:grpSp>
        <p:sp>
          <p:nvSpPr>
            <p:cNvPr id="128" name="Oval 127"/>
            <p:cNvSpPr/>
            <p:nvPr/>
          </p:nvSpPr>
          <p:spPr>
            <a:xfrm>
              <a:off x="4876800" y="990600"/>
              <a:ext cx="1295400" cy="12954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60325" cmpd="thinThick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29699" name="Group 163"/>
          <p:cNvGrpSpPr>
            <a:grpSpLocks/>
          </p:cNvGrpSpPr>
          <p:nvPr/>
        </p:nvGrpSpPr>
        <p:grpSpPr bwMode="auto">
          <a:xfrm>
            <a:off x="4724400" y="2895600"/>
            <a:ext cx="2133600" cy="2133600"/>
            <a:chOff x="4724400" y="2895600"/>
            <a:chExt cx="2133600" cy="2133600"/>
          </a:xfrm>
        </p:grpSpPr>
        <p:grpSp>
          <p:nvGrpSpPr>
            <p:cNvPr id="29740" name="Group 102"/>
            <p:cNvGrpSpPr>
              <a:grpSpLocks/>
            </p:cNvGrpSpPr>
            <p:nvPr/>
          </p:nvGrpSpPr>
          <p:grpSpPr bwMode="auto">
            <a:xfrm>
              <a:off x="4724400" y="2895600"/>
              <a:ext cx="2133600" cy="2133600"/>
              <a:chOff x="6324600" y="3886200"/>
              <a:chExt cx="2133600" cy="2133600"/>
            </a:xfrm>
          </p:grpSpPr>
          <p:sp>
            <p:nvSpPr>
              <p:cNvPr id="146" name="Oval 145"/>
              <p:cNvSpPr/>
              <p:nvPr/>
            </p:nvSpPr>
            <p:spPr>
              <a:xfrm>
                <a:off x="6324600" y="3886200"/>
                <a:ext cx="2133600" cy="2133600"/>
              </a:xfrm>
              <a:prstGeom prst="ellipse">
                <a:avLst/>
              </a:prstGeom>
              <a:solidFill>
                <a:srgbClr val="E3FDFC"/>
              </a:solidFill>
              <a:ln w="41275" cmpd="sng">
                <a:solidFill>
                  <a:schemeClr val="accent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grpSp>
            <p:nvGrpSpPr>
              <p:cNvPr id="147" name="Group 6"/>
              <p:cNvGrpSpPr/>
              <p:nvPr/>
            </p:nvGrpSpPr>
            <p:grpSpPr>
              <a:xfrm rot="5400000">
                <a:off x="7827264" y="4838700"/>
                <a:ext cx="457200" cy="381000"/>
                <a:chOff x="685800" y="609600"/>
                <a:chExt cx="609600" cy="457200"/>
              </a:xfrm>
              <a:solidFill>
                <a:srgbClr val="FF0000">
                  <a:alpha val="30980"/>
                </a:srgbClr>
              </a:solidFill>
            </p:grpSpPr>
            <p:sp>
              <p:nvSpPr>
                <p:cNvPr id="148" name="Rectangle 7"/>
                <p:cNvSpPr/>
                <p:nvPr/>
              </p:nvSpPr>
              <p:spPr>
                <a:xfrm>
                  <a:off x="685800" y="609600"/>
                  <a:ext cx="609600" cy="304800"/>
                </a:xfrm>
                <a:prstGeom prst="rect">
                  <a:avLst/>
                </a:prstGeom>
                <a:grp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149" name="Rectangle 8"/>
                <p:cNvSpPr/>
                <p:nvPr/>
              </p:nvSpPr>
              <p:spPr>
                <a:xfrm>
                  <a:off x="838200" y="609600"/>
                  <a:ext cx="304800" cy="457200"/>
                </a:xfrm>
                <a:prstGeom prst="rect">
                  <a:avLst/>
                </a:prstGeom>
                <a:grp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</p:grpSp>
        <p:sp>
          <p:nvSpPr>
            <p:cNvPr id="141" name="Oval 140"/>
            <p:cNvSpPr/>
            <p:nvPr/>
          </p:nvSpPr>
          <p:spPr>
            <a:xfrm>
              <a:off x="4876800" y="3048000"/>
              <a:ext cx="1295400" cy="12954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60325" cmpd="thinThick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29700" name="Group 164"/>
          <p:cNvGrpSpPr>
            <a:grpSpLocks/>
          </p:cNvGrpSpPr>
          <p:nvPr/>
        </p:nvGrpSpPr>
        <p:grpSpPr bwMode="auto">
          <a:xfrm>
            <a:off x="1752600" y="2895600"/>
            <a:ext cx="2133600" cy="2133600"/>
            <a:chOff x="1752600" y="2895600"/>
            <a:chExt cx="2133600" cy="2133600"/>
          </a:xfrm>
        </p:grpSpPr>
        <p:grpSp>
          <p:nvGrpSpPr>
            <p:cNvPr id="29736" name="Group 101"/>
            <p:cNvGrpSpPr>
              <a:grpSpLocks/>
            </p:cNvGrpSpPr>
            <p:nvPr/>
          </p:nvGrpSpPr>
          <p:grpSpPr bwMode="auto">
            <a:xfrm>
              <a:off x="1752600" y="2895600"/>
              <a:ext cx="2133600" cy="2133600"/>
              <a:chOff x="4876800" y="3886200"/>
              <a:chExt cx="2133600" cy="2133600"/>
            </a:xfrm>
          </p:grpSpPr>
          <p:sp>
            <p:nvSpPr>
              <p:cNvPr id="159" name="Oval 158"/>
              <p:cNvSpPr/>
              <p:nvPr/>
            </p:nvSpPr>
            <p:spPr>
              <a:xfrm>
                <a:off x="4876800" y="3886200"/>
                <a:ext cx="2133600" cy="2133600"/>
              </a:xfrm>
              <a:prstGeom prst="ellipse">
                <a:avLst/>
              </a:prstGeom>
              <a:solidFill>
                <a:srgbClr val="E3FDFC"/>
              </a:solidFill>
              <a:ln w="41275" cmpd="sng">
                <a:solidFill>
                  <a:schemeClr val="accent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grpSp>
            <p:nvGrpSpPr>
              <p:cNvPr id="160" name="Group 75"/>
              <p:cNvGrpSpPr/>
              <p:nvPr/>
            </p:nvGrpSpPr>
            <p:grpSpPr>
              <a:xfrm rot="16200000">
                <a:off x="5047488" y="4838700"/>
                <a:ext cx="457200" cy="381000"/>
                <a:chOff x="685800" y="609600"/>
                <a:chExt cx="609600" cy="457200"/>
              </a:xfrm>
              <a:solidFill>
                <a:srgbClr val="FF0000">
                  <a:alpha val="30980"/>
                </a:srgbClr>
              </a:solidFill>
            </p:grpSpPr>
            <p:sp>
              <p:nvSpPr>
                <p:cNvPr id="161" name="Rectangle 4"/>
                <p:cNvSpPr/>
                <p:nvPr/>
              </p:nvSpPr>
              <p:spPr>
                <a:xfrm>
                  <a:off x="685800" y="609600"/>
                  <a:ext cx="609600" cy="304800"/>
                </a:xfrm>
                <a:prstGeom prst="rect">
                  <a:avLst/>
                </a:prstGeom>
                <a:grp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162" name="Rectangle 5"/>
                <p:cNvSpPr/>
                <p:nvPr/>
              </p:nvSpPr>
              <p:spPr>
                <a:xfrm>
                  <a:off x="838200" y="609600"/>
                  <a:ext cx="304800" cy="457200"/>
                </a:xfrm>
                <a:prstGeom prst="rect">
                  <a:avLst/>
                </a:prstGeom>
                <a:grp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</p:grpSp>
        <p:sp>
          <p:nvSpPr>
            <p:cNvPr id="152" name="Oval 151"/>
            <p:cNvSpPr/>
            <p:nvPr/>
          </p:nvSpPr>
          <p:spPr>
            <a:xfrm>
              <a:off x="2286000" y="3352800"/>
              <a:ext cx="1295400" cy="12954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60325" cmpd="thinThick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168" name="Group 167"/>
          <p:cNvGrpSpPr>
            <a:grpSpLocks/>
          </p:cNvGrpSpPr>
          <p:nvPr/>
        </p:nvGrpSpPr>
        <p:grpSpPr bwMode="auto">
          <a:xfrm>
            <a:off x="2624138" y="1096963"/>
            <a:ext cx="3243262" cy="3246437"/>
            <a:chOff x="2624328" y="1097280"/>
            <a:chExt cx="3243072" cy="3246120"/>
          </a:xfrm>
        </p:grpSpPr>
        <p:sp>
          <p:nvSpPr>
            <p:cNvPr id="111" name="Freeform 110"/>
            <p:cNvSpPr/>
            <p:nvPr/>
          </p:nvSpPr>
          <p:spPr>
            <a:xfrm flipH="1">
              <a:off x="3100550" y="1508402"/>
              <a:ext cx="228587" cy="304770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3" name="Freeform 112"/>
            <p:cNvSpPr/>
            <p:nvPr/>
          </p:nvSpPr>
          <p:spPr>
            <a:xfrm flipH="1">
              <a:off x="2808467" y="1219505"/>
              <a:ext cx="380978" cy="457155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4" name="Freeform 113"/>
            <p:cNvSpPr>
              <a:spLocks noChangeArrowheads="1"/>
            </p:cNvSpPr>
            <p:nvPr/>
          </p:nvSpPr>
          <p:spPr bwMode="auto">
            <a:xfrm rot="10800000" flipV="1">
              <a:off x="2624328" y="1097280"/>
              <a:ext cx="380978" cy="685733"/>
            </a:xfrm>
            <a:custGeom>
              <a:avLst/>
              <a:gdLst>
                <a:gd name="T0" fmla="*/ 42893 w 114677"/>
                <a:gd name="T1" fmla="*/ 0 h 787652"/>
                <a:gd name="T2" fmla="*/ 128678 w 114677"/>
                <a:gd name="T3" fmla="*/ 459825 h 787652"/>
                <a:gd name="T4" fmla="*/ 0 w 114677"/>
                <a:gd name="T5" fmla="*/ 1142996 h 787652"/>
                <a:gd name="T6" fmla="*/ 0 60000 65536"/>
                <a:gd name="T7" fmla="*/ 0 60000 65536"/>
                <a:gd name="T8" fmla="*/ 0 60000 65536"/>
                <a:gd name="T9" fmla="*/ 0 w 114677"/>
                <a:gd name="T10" fmla="*/ 0 h 787652"/>
                <a:gd name="T11" fmla="*/ 114677 w 114677"/>
                <a:gd name="T12" fmla="*/ 787652 h 7876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noFill/>
            <a:ln w="76200" algn="ctr">
              <a:solidFill>
                <a:srgbClr val="219AC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29" name="Freeform 128"/>
            <p:cNvSpPr/>
            <p:nvPr/>
          </p:nvSpPr>
          <p:spPr>
            <a:xfrm>
              <a:off x="5562618" y="1600468"/>
              <a:ext cx="228587" cy="304770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0" name="Freeform 129"/>
            <p:cNvSpPr/>
            <p:nvPr/>
          </p:nvSpPr>
          <p:spPr>
            <a:xfrm>
              <a:off x="5397528" y="1676660"/>
              <a:ext cx="342880" cy="457155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29725" name="Group 99"/>
            <p:cNvGrpSpPr>
              <a:grpSpLocks/>
            </p:cNvGrpSpPr>
            <p:nvPr/>
          </p:nvGrpSpPr>
          <p:grpSpPr bwMode="auto">
            <a:xfrm flipH="1">
              <a:off x="5181600" y="1499616"/>
              <a:ext cx="457200" cy="685800"/>
              <a:chOff x="490" y="2448"/>
              <a:chExt cx="86" cy="720"/>
            </a:xfrm>
          </p:grpSpPr>
          <p:sp>
            <p:nvSpPr>
              <p:cNvPr id="133" name="Freeform 132"/>
              <p:cNvSpPr>
                <a:spLocks noChangeArrowheads="1"/>
              </p:cNvSpPr>
              <p:nvPr/>
            </p:nvSpPr>
            <p:spPr bwMode="auto">
              <a:xfrm rot="10800000" flipV="1">
                <a:off x="490" y="2446"/>
                <a:ext cx="86" cy="725"/>
              </a:xfrm>
              <a:custGeom>
                <a:avLst/>
                <a:gdLst>
                  <a:gd name="T0" fmla="*/ 42893 w 114677"/>
                  <a:gd name="T1" fmla="*/ 0 h 787652"/>
                  <a:gd name="T2" fmla="*/ 128678 w 114677"/>
                  <a:gd name="T3" fmla="*/ 459825 h 787652"/>
                  <a:gd name="T4" fmla="*/ 0 w 114677"/>
                  <a:gd name="T5" fmla="*/ 1142996 h 787652"/>
                  <a:gd name="T6" fmla="*/ 0 60000 65536"/>
                  <a:gd name="T7" fmla="*/ 0 60000 65536"/>
                  <a:gd name="T8" fmla="*/ 0 60000 65536"/>
                  <a:gd name="T9" fmla="*/ 0 w 114677"/>
                  <a:gd name="T10" fmla="*/ 0 h 787652"/>
                  <a:gd name="T11" fmla="*/ 114677 w 114677"/>
                  <a:gd name="T12" fmla="*/ 787652 h 7876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noFill/>
              <a:ln w="76200" algn="ctr">
                <a:solidFill>
                  <a:srgbClr val="219AC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4" name="Freeform 133"/>
              <p:cNvSpPr>
                <a:spLocks noChangeArrowheads="1"/>
              </p:cNvSpPr>
              <p:nvPr/>
            </p:nvSpPr>
            <p:spPr bwMode="auto">
              <a:xfrm rot="16200000" flipV="1">
                <a:off x="458" y="3053"/>
                <a:ext cx="193" cy="42"/>
              </a:xfrm>
              <a:custGeom>
                <a:avLst/>
                <a:gdLst>
                  <a:gd name="T0" fmla="*/ 0 w 304800"/>
                  <a:gd name="T1" fmla="*/ 0 h 66675"/>
                  <a:gd name="T2" fmla="*/ 147638 w 304800"/>
                  <a:gd name="T3" fmla="*/ 38100 h 66675"/>
                  <a:gd name="T4" fmla="*/ 304800 w 304800"/>
                  <a:gd name="T5" fmla="*/ 66675 h 66675"/>
                  <a:gd name="T6" fmla="*/ 0 60000 65536"/>
                  <a:gd name="T7" fmla="*/ 0 60000 65536"/>
                  <a:gd name="T8" fmla="*/ 0 60000 65536"/>
                  <a:gd name="T9" fmla="*/ 0 w 304800"/>
                  <a:gd name="T10" fmla="*/ 0 h 66675"/>
                  <a:gd name="T11" fmla="*/ 304800 w 304800"/>
                  <a:gd name="T12" fmla="*/ 66675 h 6667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04800" h="66675">
                    <a:moveTo>
                      <a:pt x="0" y="0"/>
                    </a:moveTo>
                    <a:cubicBezTo>
                      <a:pt x="48419" y="13494"/>
                      <a:pt x="96838" y="26988"/>
                      <a:pt x="147638" y="38100"/>
                    </a:cubicBezTo>
                    <a:cubicBezTo>
                      <a:pt x="198438" y="49213"/>
                      <a:pt x="280194" y="61913"/>
                      <a:pt x="304800" y="66675"/>
                    </a:cubicBezTo>
                  </a:path>
                </a:pathLst>
              </a:custGeom>
              <a:noFill/>
              <a:ln w="76200" algn="ctr">
                <a:solidFill>
                  <a:srgbClr val="F7DF56"/>
                </a:solidFill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142" name="Freeform 21"/>
            <p:cNvSpPr/>
            <p:nvPr/>
          </p:nvSpPr>
          <p:spPr>
            <a:xfrm rot="10800000" flipH="1" flipV="1">
              <a:off x="5181640" y="3352897"/>
              <a:ext cx="457173" cy="609540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3" name="Freeform 142"/>
            <p:cNvSpPr/>
            <p:nvPr/>
          </p:nvSpPr>
          <p:spPr>
            <a:xfrm>
              <a:off x="5486422" y="3200512"/>
              <a:ext cx="234936" cy="304770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4" name="Freeform 143"/>
            <p:cNvSpPr/>
            <p:nvPr/>
          </p:nvSpPr>
          <p:spPr>
            <a:xfrm>
              <a:off x="5410227" y="3733860"/>
              <a:ext cx="457173" cy="457155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rgbClr val="219A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3" name="Freeform 152"/>
            <p:cNvSpPr/>
            <p:nvPr/>
          </p:nvSpPr>
          <p:spPr>
            <a:xfrm flipH="1">
              <a:off x="2819579" y="3886245"/>
              <a:ext cx="457173" cy="457155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rgbClr val="219A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29730" name="Group 124"/>
            <p:cNvGrpSpPr>
              <a:grpSpLocks/>
            </p:cNvGrpSpPr>
            <p:nvPr/>
          </p:nvGrpSpPr>
          <p:grpSpPr bwMode="auto">
            <a:xfrm>
              <a:off x="2743200" y="3657600"/>
              <a:ext cx="457200" cy="609600"/>
              <a:chOff x="1536" y="2832"/>
              <a:chExt cx="288" cy="384"/>
            </a:xfrm>
          </p:grpSpPr>
          <p:sp>
            <p:nvSpPr>
              <p:cNvPr id="157" name="Freeform 22"/>
              <p:cNvSpPr/>
              <p:nvPr/>
            </p:nvSpPr>
            <p:spPr>
              <a:xfrm rot="10800000" flipV="1">
                <a:off x="1536" y="2832"/>
                <a:ext cx="270" cy="384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8" name="Freeform 20"/>
              <p:cNvSpPr>
                <a:spLocks noChangeArrowheads="1"/>
              </p:cNvSpPr>
              <p:nvPr/>
            </p:nvSpPr>
            <p:spPr bwMode="auto">
              <a:xfrm rot="5400000" flipH="1" flipV="1">
                <a:off x="1706" y="3098"/>
                <a:ext cx="91" cy="145"/>
              </a:xfrm>
              <a:custGeom>
                <a:avLst/>
                <a:gdLst>
                  <a:gd name="T0" fmla="*/ 0 w 271462"/>
                  <a:gd name="T1" fmla="*/ 230465 h 73025"/>
                  <a:gd name="T2" fmla="*/ 81280 w 271462"/>
                  <a:gd name="T3" fmla="*/ 80162 h 73025"/>
                  <a:gd name="T4" fmla="*/ 144780 w 271462"/>
                  <a:gd name="T5" fmla="*/ 20040 h 73025"/>
                  <a:gd name="T6" fmla="*/ 0 60000 65536"/>
                  <a:gd name="T7" fmla="*/ 0 60000 65536"/>
                  <a:gd name="T8" fmla="*/ 0 60000 65536"/>
                  <a:gd name="T9" fmla="*/ 0 w 271462"/>
                  <a:gd name="T10" fmla="*/ 0 h 73025"/>
                  <a:gd name="T11" fmla="*/ 271462 w 271462"/>
                  <a:gd name="T12" fmla="*/ 73025 h 730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1462" h="73025">
                    <a:moveTo>
                      <a:pt x="0" y="73025"/>
                    </a:moveTo>
                    <a:cubicBezTo>
                      <a:pt x="53578" y="54769"/>
                      <a:pt x="107156" y="36513"/>
                      <a:pt x="152400" y="25400"/>
                    </a:cubicBezTo>
                    <a:cubicBezTo>
                      <a:pt x="197644" y="14288"/>
                      <a:pt x="249237" y="0"/>
                      <a:pt x="271462" y="6350"/>
                    </a:cubicBezTo>
                  </a:path>
                </a:pathLst>
              </a:custGeom>
              <a:noFill/>
              <a:ln w="76200" algn="ctr">
                <a:solidFill>
                  <a:srgbClr val="219AC1"/>
                </a:solidFill>
                <a:miter lim="800000"/>
                <a:headEnd/>
                <a:tailEnd/>
              </a:ln>
            </p:spPr>
            <p:txBody>
              <a:bodyPr vert="eaVert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155" name="Freeform 154"/>
            <p:cNvSpPr/>
            <p:nvPr/>
          </p:nvSpPr>
          <p:spPr>
            <a:xfrm flipH="1">
              <a:off x="3176746" y="3581474"/>
              <a:ext cx="234936" cy="304770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5181600"/>
            <a:ext cx="6629400" cy="838200"/>
          </a:xfrm>
        </p:spPr>
        <p:txBody>
          <a:bodyPr tIns="0" bIns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spc="-150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Cytokinesis</a:t>
            </a:r>
            <a:endParaRPr lang="en-US" sz="4800" b="1" spc="-150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</a:endParaRPr>
          </a:p>
        </p:txBody>
      </p:sp>
      <p:sp>
        <p:nvSpPr>
          <p:cNvPr id="119" name="Oval 118"/>
          <p:cNvSpPr/>
          <p:nvPr/>
        </p:nvSpPr>
        <p:spPr>
          <a:xfrm>
            <a:off x="4876800" y="990600"/>
            <a:ext cx="1295400" cy="12954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7" name="Oval 96"/>
          <p:cNvSpPr/>
          <p:nvPr/>
        </p:nvSpPr>
        <p:spPr>
          <a:xfrm>
            <a:off x="2362200" y="990600"/>
            <a:ext cx="1295400" cy="12954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2" name="Text Box 87"/>
          <p:cNvSpPr txBox="1">
            <a:spLocks noChangeArrowheads="1"/>
          </p:cNvSpPr>
          <p:nvPr/>
        </p:nvSpPr>
        <p:spPr bwMode="auto">
          <a:xfrm>
            <a:off x="4114800" y="5105400"/>
            <a:ext cx="480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Baskerville Old Face" pitchFamily="18" charset="0"/>
              </a:rPr>
              <a:t>Finally, the chromosomes uncoil into chromatin, completing meiosis</a:t>
            </a:r>
          </a:p>
        </p:txBody>
      </p:sp>
      <p:sp>
        <p:nvSpPr>
          <p:cNvPr id="123" name="Oval 122"/>
          <p:cNvSpPr/>
          <p:nvPr/>
        </p:nvSpPr>
        <p:spPr>
          <a:xfrm>
            <a:off x="2286000" y="3352800"/>
            <a:ext cx="1295400" cy="12954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7" name="Oval 126"/>
          <p:cNvSpPr/>
          <p:nvPr/>
        </p:nvSpPr>
        <p:spPr>
          <a:xfrm>
            <a:off x="4876800" y="3048000"/>
            <a:ext cx="1295400" cy="12954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2" name="Oval 111"/>
          <p:cNvSpPr/>
          <p:nvPr/>
        </p:nvSpPr>
        <p:spPr>
          <a:xfrm>
            <a:off x="3124200" y="1219200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2" name="Oval 131"/>
          <p:cNvSpPr/>
          <p:nvPr/>
        </p:nvSpPr>
        <p:spPr>
          <a:xfrm>
            <a:off x="5715000" y="1676400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5" name="Oval 144"/>
          <p:cNvSpPr/>
          <p:nvPr/>
        </p:nvSpPr>
        <p:spPr>
          <a:xfrm>
            <a:off x="5334000" y="3352800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6" name="Oval 155"/>
          <p:cNvSpPr/>
          <p:nvPr/>
        </p:nvSpPr>
        <p:spPr>
          <a:xfrm>
            <a:off x="2590800" y="3810000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27"/>
          <p:cNvSpPr/>
          <p:nvPr/>
        </p:nvSpPr>
        <p:spPr>
          <a:xfrm>
            <a:off x="3733800" y="4419600"/>
            <a:ext cx="1828800" cy="17526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60325" cmpd="thinThick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486400" y="838200"/>
            <a:ext cx="1828800" cy="17526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4876800" y="4800600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30726" name="Group 69"/>
          <p:cNvGrpSpPr>
            <a:grpSpLocks/>
          </p:cNvGrpSpPr>
          <p:nvPr/>
        </p:nvGrpSpPr>
        <p:grpSpPr bwMode="auto">
          <a:xfrm>
            <a:off x="5181600" y="3048000"/>
            <a:ext cx="685800" cy="1143000"/>
            <a:chOff x="5181600" y="3048000"/>
            <a:chExt cx="685775" cy="1142999"/>
          </a:xfrm>
        </p:grpSpPr>
        <p:grpSp>
          <p:nvGrpSpPr>
            <p:cNvPr id="30754" name="Group 57"/>
            <p:cNvGrpSpPr>
              <a:grpSpLocks/>
            </p:cNvGrpSpPr>
            <p:nvPr/>
          </p:nvGrpSpPr>
          <p:grpSpPr bwMode="auto">
            <a:xfrm>
              <a:off x="5181600" y="3048000"/>
              <a:ext cx="304775" cy="1142999"/>
              <a:chOff x="7116024" y="4689693"/>
              <a:chExt cx="257318" cy="787654"/>
            </a:xfrm>
          </p:grpSpPr>
          <p:sp>
            <p:nvSpPr>
              <p:cNvPr id="59" name="Freeform 58"/>
              <p:cNvSpPr/>
              <p:nvPr/>
            </p:nvSpPr>
            <p:spPr>
              <a:xfrm>
                <a:off x="7116024" y="4689693"/>
                <a:ext cx="115262" cy="787654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0" name="Freeform 59"/>
              <p:cNvSpPr/>
              <p:nvPr/>
            </p:nvSpPr>
            <p:spPr>
              <a:xfrm flipH="1">
                <a:off x="7258092" y="4689693"/>
                <a:ext cx="115262" cy="787654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30755" name="Group 60"/>
            <p:cNvGrpSpPr>
              <a:grpSpLocks/>
            </p:cNvGrpSpPr>
            <p:nvPr/>
          </p:nvGrpSpPr>
          <p:grpSpPr bwMode="auto">
            <a:xfrm>
              <a:off x="5562600" y="3048000"/>
              <a:ext cx="304775" cy="1142999"/>
              <a:chOff x="7116024" y="4689693"/>
              <a:chExt cx="257318" cy="787654"/>
            </a:xfrm>
          </p:grpSpPr>
          <p:sp>
            <p:nvSpPr>
              <p:cNvPr id="62" name="Freeform 61"/>
              <p:cNvSpPr/>
              <p:nvPr/>
            </p:nvSpPr>
            <p:spPr>
              <a:xfrm>
                <a:off x="7116012" y="4689693"/>
                <a:ext cx="115262" cy="787654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3" name="Freeform 62"/>
              <p:cNvSpPr/>
              <p:nvPr/>
            </p:nvSpPr>
            <p:spPr>
              <a:xfrm flipH="1">
                <a:off x="7258080" y="4689693"/>
                <a:ext cx="115262" cy="787654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30727" name="Group 70"/>
          <p:cNvGrpSpPr>
            <a:grpSpLocks/>
          </p:cNvGrpSpPr>
          <p:nvPr/>
        </p:nvGrpSpPr>
        <p:grpSpPr bwMode="auto">
          <a:xfrm>
            <a:off x="6096000" y="3048000"/>
            <a:ext cx="573088" cy="788988"/>
            <a:chOff x="6096000" y="3048000"/>
            <a:chExt cx="572933" cy="788829"/>
          </a:xfrm>
        </p:grpSpPr>
        <p:grpSp>
          <p:nvGrpSpPr>
            <p:cNvPr id="30748" name="Group 53"/>
            <p:cNvGrpSpPr>
              <a:grpSpLocks/>
            </p:cNvGrpSpPr>
            <p:nvPr/>
          </p:nvGrpSpPr>
          <p:grpSpPr bwMode="auto">
            <a:xfrm>
              <a:off x="6096000" y="3048000"/>
              <a:ext cx="268133" cy="788829"/>
              <a:chOff x="7116024" y="4689695"/>
              <a:chExt cx="268133" cy="788829"/>
            </a:xfrm>
          </p:grpSpPr>
          <p:sp>
            <p:nvSpPr>
              <p:cNvPr id="52" name="Freeform 51"/>
              <p:cNvSpPr/>
              <p:nvPr/>
            </p:nvSpPr>
            <p:spPr>
              <a:xfrm>
                <a:off x="7116024" y="4689695"/>
                <a:ext cx="114269" cy="787241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3" name="Freeform 52"/>
              <p:cNvSpPr/>
              <p:nvPr/>
            </p:nvSpPr>
            <p:spPr>
              <a:xfrm flipH="1">
                <a:off x="7269970" y="4691283"/>
                <a:ext cx="114269" cy="787241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30749" name="Group 63"/>
            <p:cNvGrpSpPr>
              <a:grpSpLocks/>
            </p:cNvGrpSpPr>
            <p:nvPr/>
          </p:nvGrpSpPr>
          <p:grpSpPr bwMode="auto">
            <a:xfrm>
              <a:off x="6400800" y="3048000"/>
              <a:ext cx="268133" cy="788829"/>
              <a:chOff x="7116024" y="4689695"/>
              <a:chExt cx="268133" cy="788829"/>
            </a:xfrm>
          </p:grpSpPr>
          <p:sp>
            <p:nvSpPr>
              <p:cNvPr id="65" name="Freeform 64"/>
              <p:cNvSpPr/>
              <p:nvPr/>
            </p:nvSpPr>
            <p:spPr>
              <a:xfrm>
                <a:off x="7115942" y="4689695"/>
                <a:ext cx="114269" cy="787241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6" name="Freeform 65"/>
              <p:cNvSpPr/>
              <p:nvPr/>
            </p:nvSpPr>
            <p:spPr>
              <a:xfrm flipH="1">
                <a:off x="7269888" y="4691283"/>
                <a:ext cx="114269" cy="787241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30728" name="Group 71"/>
          <p:cNvGrpSpPr>
            <a:grpSpLocks/>
          </p:cNvGrpSpPr>
          <p:nvPr/>
        </p:nvGrpSpPr>
        <p:grpSpPr bwMode="auto">
          <a:xfrm>
            <a:off x="6858000" y="3048000"/>
            <a:ext cx="420688" cy="484188"/>
            <a:chOff x="7391400" y="3581400"/>
            <a:chExt cx="420533" cy="484029"/>
          </a:xfrm>
        </p:grpSpPr>
        <p:grpSp>
          <p:nvGrpSpPr>
            <p:cNvPr id="30742" name="Group 54"/>
            <p:cNvGrpSpPr>
              <a:grpSpLocks/>
            </p:cNvGrpSpPr>
            <p:nvPr/>
          </p:nvGrpSpPr>
          <p:grpSpPr bwMode="auto">
            <a:xfrm>
              <a:off x="7391400" y="3581400"/>
              <a:ext cx="191933" cy="484029"/>
              <a:chOff x="7116024" y="4689695"/>
              <a:chExt cx="268133" cy="788829"/>
            </a:xfrm>
          </p:grpSpPr>
          <p:sp>
            <p:nvSpPr>
              <p:cNvPr id="56" name="Freeform 55"/>
              <p:cNvSpPr/>
              <p:nvPr/>
            </p:nvSpPr>
            <p:spPr>
              <a:xfrm>
                <a:off x="7116024" y="4689695"/>
                <a:ext cx="115281" cy="78882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7" name="Freeform 56"/>
              <p:cNvSpPr/>
              <p:nvPr/>
            </p:nvSpPr>
            <p:spPr>
              <a:xfrm flipH="1">
                <a:off x="7268993" y="4689695"/>
                <a:ext cx="115281" cy="78882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30743" name="Group 66"/>
            <p:cNvGrpSpPr>
              <a:grpSpLocks/>
            </p:cNvGrpSpPr>
            <p:nvPr/>
          </p:nvGrpSpPr>
          <p:grpSpPr bwMode="auto">
            <a:xfrm>
              <a:off x="7620000" y="3581400"/>
              <a:ext cx="191933" cy="484029"/>
              <a:chOff x="7116024" y="4689695"/>
              <a:chExt cx="268133" cy="788829"/>
            </a:xfrm>
          </p:grpSpPr>
          <p:sp>
            <p:nvSpPr>
              <p:cNvPr id="68" name="Freeform 67"/>
              <p:cNvSpPr/>
              <p:nvPr/>
            </p:nvSpPr>
            <p:spPr>
              <a:xfrm>
                <a:off x="7115907" y="4689695"/>
                <a:ext cx="115281" cy="78882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9" name="Freeform 68"/>
              <p:cNvSpPr/>
              <p:nvPr/>
            </p:nvSpPr>
            <p:spPr>
              <a:xfrm flipH="1">
                <a:off x="7268876" y="4689695"/>
                <a:ext cx="115281" cy="78882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sp>
        <p:nvSpPr>
          <p:cNvPr id="27" name="Oval 26"/>
          <p:cNvSpPr/>
          <p:nvPr/>
        </p:nvSpPr>
        <p:spPr>
          <a:xfrm>
            <a:off x="914400" y="609600"/>
            <a:ext cx="3810000" cy="41910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30730" name="Group 41"/>
          <p:cNvGrpSpPr>
            <a:grpSpLocks/>
          </p:cNvGrpSpPr>
          <p:nvPr/>
        </p:nvGrpSpPr>
        <p:grpSpPr bwMode="auto">
          <a:xfrm>
            <a:off x="6172200" y="5029200"/>
            <a:ext cx="1143000" cy="314325"/>
            <a:chOff x="6477000" y="5638800"/>
            <a:chExt cx="1142999" cy="313817"/>
          </a:xfrm>
        </p:grpSpPr>
        <p:grpSp>
          <p:nvGrpSpPr>
            <p:cNvPr id="30738" name="Group 38"/>
            <p:cNvGrpSpPr>
              <a:grpSpLocks/>
            </p:cNvGrpSpPr>
            <p:nvPr/>
          </p:nvGrpSpPr>
          <p:grpSpPr bwMode="auto">
            <a:xfrm>
              <a:off x="6477000" y="5638800"/>
              <a:ext cx="1142999" cy="304776"/>
              <a:chOff x="6324598" y="5241250"/>
              <a:chExt cx="1142999" cy="304776"/>
            </a:xfrm>
          </p:grpSpPr>
          <p:sp>
            <p:nvSpPr>
              <p:cNvPr id="34" name="Freeform 33"/>
              <p:cNvSpPr/>
              <p:nvPr/>
            </p:nvSpPr>
            <p:spPr>
              <a:xfrm rot="5400000">
                <a:off x="6827945" y="4737903"/>
                <a:ext cx="136305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5" name="Freeform 34"/>
              <p:cNvSpPr/>
              <p:nvPr/>
            </p:nvSpPr>
            <p:spPr>
              <a:xfrm rot="5400000" flipH="1">
                <a:off x="6827945" y="4905906"/>
                <a:ext cx="136305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41" name="Freeform 40"/>
            <p:cNvSpPr/>
            <p:nvPr/>
          </p:nvSpPr>
          <p:spPr>
            <a:xfrm>
              <a:off x="6477000" y="5879710"/>
              <a:ext cx="271463" cy="72907"/>
            </a:xfrm>
            <a:custGeom>
              <a:avLst/>
              <a:gdLst>
                <a:gd name="connsiteX0" fmla="*/ 0 w 271462"/>
                <a:gd name="connsiteY0" fmla="*/ 73025 h 73025"/>
                <a:gd name="connsiteX1" fmla="*/ 152400 w 271462"/>
                <a:gd name="connsiteY1" fmla="*/ 25400 h 73025"/>
                <a:gd name="connsiteX2" fmla="*/ 271462 w 271462"/>
                <a:gd name="connsiteY2" fmla="*/ 6350 h 73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1462" h="73025">
                  <a:moveTo>
                    <a:pt x="0" y="73025"/>
                  </a:moveTo>
                  <a:cubicBezTo>
                    <a:pt x="53578" y="54769"/>
                    <a:pt x="107156" y="36513"/>
                    <a:pt x="152400" y="25400"/>
                  </a:cubicBezTo>
                  <a:cubicBezTo>
                    <a:pt x="197644" y="14288"/>
                    <a:pt x="249237" y="0"/>
                    <a:pt x="271462" y="6350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0731" name="Group 44"/>
          <p:cNvGrpSpPr>
            <a:grpSpLocks/>
          </p:cNvGrpSpPr>
          <p:nvPr/>
        </p:nvGrpSpPr>
        <p:grpSpPr bwMode="auto">
          <a:xfrm>
            <a:off x="6400800" y="4343400"/>
            <a:ext cx="1143000" cy="304800"/>
            <a:chOff x="6477000" y="5257800"/>
            <a:chExt cx="1142999" cy="304776"/>
          </a:xfrm>
        </p:grpSpPr>
        <p:grpSp>
          <p:nvGrpSpPr>
            <p:cNvPr id="30734" name="Group 39"/>
            <p:cNvGrpSpPr>
              <a:grpSpLocks/>
            </p:cNvGrpSpPr>
            <p:nvPr/>
          </p:nvGrpSpPr>
          <p:grpSpPr bwMode="auto">
            <a:xfrm>
              <a:off x="6477000" y="5257800"/>
              <a:ext cx="1142999" cy="304776"/>
              <a:chOff x="6324598" y="4860250"/>
              <a:chExt cx="1142999" cy="304776"/>
            </a:xfrm>
          </p:grpSpPr>
          <p:sp>
            <p:nvSpPr>
              <p:cNvPr id="36" name="Freeform 35"/>
              <p:cNvSpPr/>
              <p:nvPr/>
            </p:nvSpPr>
            <p:spPr>
              <a:xfrm rot="5400000">
                <a:off x="6827840" y="4357008"/>
                <a:ext cx="136514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7" name="Freeform 36"/>
              <p:cNvSpPr/>
              <p:nvPr/>
            </p:nvSpPr>
            <p:spPr>
              <a:xfrm rot="5400000" flipH="1">
                <a:off x="6827840" y="4525270"/>
                <a:ext cx="136514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6477000" y="5257800"/>
              <a:ext cx="304800" cy="66670"/>
            </a:xfrm>
            <a:custGeom>
              <a:avLst/>
              <a:gdLst>
                <a:gd name="connsiteX0" fmla="*/ 0 w 304800"/>
                <a:gd name="connsiteY0" fmla="*/ 0 h 66675"/>
                <a:gd name="connsiteX1" fmla="*/ 147638 w 304800"/>
                <a:gd name="connsiteY1" fmla="*/ 38100 h 66675"/>
                <a:gd name="connsiteX2" fmla="*/ 304800 w 304800"/>
                <a:gd name="connsiteY2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66675">
                  <a:moveTo>
                    <a:pt x="0" y="0"/>
                  </a:moveTo>
                  <a:cubicBezTo>
                    <a:pt x="48419" y="13494"/>
                    <a:pt x="96838" y="26988"/>
                    <a:pt x="147638" y="38100"/>
                  </a:cubicBezTo>
                  <a:cubicBezTo>
                    <a:pt x="198438" y="49213"/>
                    <a:pt x="280194" y="61913"/>
                    <a:pt x="304800" y="66675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 rot="10800000">
            <a:off x="1828800" y="51054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46" name="Rectangle 45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26638" name="Title 4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Molecule Template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572000"/>
            <a:ext cx="6629400" cy="685800"/>
          </a:xfrm>
        </p:spPr>
        <p:txBody>
          <a:bodyPr/>
          <a:lstStyle/>
          <a:p>
            <a:pPr eaLnBrk="1" hangingPunct="1"/>
            <a:r>
              <a:rPr lang="en-US" sz="3200" smtClean="0"/>
              <a:t>Need-to-know Vocabulary</a:t>
            </a:r>
          </a:p>
        </p:txBody>
      </p:sp>
      <p:grpSp>
        <p:nvGrpSpPr>
          <p:cNvPr id="5" name="Group 57"/>
          <p:cNvGrpSpPr>
            <a:grpSpLocks/>
          </p:cNvGrpSpPr>
          <p:nvPr/>
        </p:nvGrpSpPr>
        <p:grpSpPr bwMode="auto">
          <a:xfrm>
            <a:off x="2590800" y="838200"/>
            <a:ext cx="827088" cy="2743200"/>
            <a:chOff x="7204974" y="4689694"/>
            <a:chExt cx="228375" cy="787654"/>
          </a:xfrm>
        </p:grpSpPr>
        <p:sp>
          <p:nvSpPr>
            <p:cNvPr id="9" name="Freeform 8"/>
            <p:cNvSpPr/>
            <p:nvPr/>
          </p:nvSpPr>
          <p:spPr>
            <a:xfrm>
              <a:off x="7204974" y="4689694"/>
              <a:ext cx="114845" cy="787654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1238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 flipH="1">
              <a:off x="7318504" y="4689694"/>
              <a:ext cx="114845" cy="787654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1238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6" name="Group 60"/>
          <p:cNvGrpSpPr>
            <a:grpSpLocks/>
          </p:cNvGrpSpPr>
          <p:nvPr/>
        </p:nvGrpSpPr>
        <p:grpSpPr bwMode="auto">
          <a:xfrm>
            <a:off x="3581400" y="838200"/>
            <a:ext cx="822325" cy="2743200"/>
            <a:chOff x="7156899" y="4689686"/>
            <a:chExt cx="227247" cy="787655"/>
          </a:xfrm>
        </p:grpSpPr>
        <p:sp>
          <p:nvSpPr>
            <p:cNvPr id="11" name="Freeform 10"/>
            <p:cNvSpPr/>
            <p:nvPr/>
          </p:nvSpPr>
          <p:spPr>
            <a:xfrm>
              <a:off x="7156899" y="4689686"/>
              <a:ext cx="114501" cy="787655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12382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 flipH="1">
              <a:off x="7269645" y="4689686"/>
              <a:ext cx="114501" cy="787655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12382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3" name="Left Brace 12"/>
          <p:cNvSpPr>
            <a:spLocks/>
          </p:cNvSpPr>
          <p:nvPr/>
        </p:nvSpPr>
        <p:spPr bwMode="auto">
          <a:xfrm rot="-5400000">
            <a:off x="2857500" y="3162300"/>
            <a:ext cx="228600" cy="1066800"/>
          </a:xfrm>
          <a:prstGeom prst="leftBrace">
            <a:avLst>
              <a:gd name="adj1" fmla="val 68056"/>
              <a:gd name="adj2" fmla="val 50000"/>
            </a:avLst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981200" y="3886200"/>
            <a:ext cx="2895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latin typeface="Freestyle Script" pitchFamily="66" charset="0"/>
              </a:rPr>
              <a:t>Homologous Chromosomes</a:t>
            </a:r>
          </a:p>
        </p:txBody>
      </p: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5791200" y="838200"/>
            <a:ext cx="827088" cy="2743200"/>
            <a:chOff x="5943600" y="1143000"/>
            <a:chExt cx="826841" cy="2743186"/>
          </a:xfrm>
        </p:grpSpPr>
        <p:sp>
          <p:nvSpPr>
            <p:cNvPr id="15" name="Freeform 14"/>
            <p:cNvSpPr/>
            <p:nvPr/>
          </p:nvSpPr>
          <p:spPr>
            <a:xfrm>
              <a:off x="5943600" y="1143000"/>
              <a:ext cx="415801" cy="2743186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1238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 flipH="1">
              <a:off x="6354640" y="1143000"/>
              <a:ext cx="415801" cy="2743186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1238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8" name="Left Brace 17"/>
          <p:cNvSpPr>
            <a:spLocks/>
          </p:cNvSpPr>
          <p:nvPr/>
        </p:nvSpPr>
        <p:spPr bwMode="auto">
          <a:xfrm rot="-5400000">
            <a:off x="6096000" y="3124200"/>
            <a:ext cx="304800" cy="1219200"/>
          </a:xfrm>
          <a:prstGeom prst="leftBrace">
            <a:avLst>
              <a:gd name="adj1" fmla="val 64356"/>
              <a:gd name="adj2" fmla="val 50000"/>
            </a:avLst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257800" y="3810000"/>
            <a:ext cx="205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latin typeface="Freestyle Script" pitchFamily="66" charset="0"/>
              </a:rPr>
              <a:t>Replicated</a:t>
            </a:r>
          </a:p>
          <a:p>
            <a:pPr algn="ctr"/>
            <a:r>
              <a:rPr lang="en-US" sz="2800" b="1">
                <a:latin typeface="Freestyle Script" pitchFamily="66" charset="0"/>
              </a:rPr>
              <a:t>Chromosome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28600" y="1828800"/>
            <a:ext cx="1752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2800" b="1" dirty="0">
                <a:latin typeface="+mn-lt"/>
                <a:cs typeface="Tahoma" pitchFamily="34" charset="0"/>
              </a:rPr>
              <a:t>Centromere</a:t>
            </a:r>
            <a:endParaRPr lang="en-US" sz="3600" b="1" dirty="0">
              <a:latin typeface="+mn-lt"/>
              <a:cs typeface="Tahoma" pitchFamily="34" charset="0"/>
            </a:endParaRPr>
          </a:p>
        </p:txBody>
      </p:sp>
      <p:cxnSp>
        <p:nvCxnSpPr>
          <p:cNvPr id="23" name="Straight Arrow Connector 22"/>
          <p:cNvCxnSpPr>
            <a:stCxn id="21" idx="3"/>
            <a:endCxn id="10" idx="1"/>
          </p:cNvCxnSpPr>
          <p:nvPr/>
        </p:nvCxnSpPr>
        <p:spPr>
          <a:xfrm flipV="1">
            <a:off x="1981200" y="1941513"/>
            <a:ext cx="1042988" cy="149225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572000" y="1600200"/>
            <a:ext cx="1447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+mn-lt"/>
              </a:rPr>
              <a:t>Kinetocore</a:t>
            </a:r>
          </a:p>
        </p:txBody>
      </p:sp>
      <p:cxnSp>
        <p:nvCxnSpPr>
          <p:cNvPr id="32" name="Straight Arrow Connector 31"/>
          <p:cNvCxnSpPr>
            <a:stCxn id="31" idx="1"/>
          </p:cNvCxnSpPr>
          <p:nvPr/>
        </p:nvCxnSpPr>
        <p:spPr>
          <a:xfrm rot="10800000" flipV="1">
            <a:off x="4068763" y="1862138"/>
            <a:ext cx="503237" cy="41275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6218238" y="762000"/>
            <a:ext cx="533400" cy="2895600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6705600" y="2057400"/>
            <a:ext cx="2057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Freestyle Script" pitchFamily="66" charset="0"/>
              </a:rPr>
              <a:t>Sister Chromatid</a:t>
            </a:r>
          </a:p>
        </p:txBody>
      </p:sp>
      <p:sp>
        <p:nvSpPr>
          <p:cNvPr id="4" name="Left Brace 12"/>
          <p:cNvSpPr>
            <a:spLocks/>
          </p:cNvSpPr>
          <p:nvPr/>
        </p:nvSpPr>
        <p:spPr bwMode="auto">
          <a:xfrm rot="5400000" flipV="1">
            <a:off x="3314700" y="-342900"/>
            <a:ext cx="304800" cy="1905000"/>
          </a:xfrm>
          <a:prstGeom prst="leftBrace">
            <a:avLst>
              <a:gd name="adj1" fmla="val 91146"/>
              <a:gd name="adj2" fmla="val 50000"/>
            </a:avLst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TextBox 13"/>
          <p:cNvSpPr txBox="1">
            <a:spLocks noChangeArrowheads="1"/>
          </p:cNvSpPr>
          <p:nvPr/>
        </p:nvSpPr>
        <p:spPr bwMode="auto">
          <a:xfrm>
            <a:off x="2743200" y="0"/>
            <a:ext cx="1371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latin typeface="+mn-lt"/>
              </a:rPr>
              <a:t>Tetrad</a:t>
            </a:r>
          </a:p>
        </p:txBody>
      </p:sp>
      <p:sp>
        <p:nvSpPr>
          <p:cNvPr id="2" name="Left Brace 12"/>
          <p:cNvSpPr>
            <a:spLocks/>
          </p:cNvSpPr>
          <p:nvPr/>
        </p:nvSpPr>
        <p:spPr bwMode="auto">
          <a:xfrm rot="-5400000">
            <a:off x="3924300" y="3162300"/>
            <a:ext cx="228600" cy="1066800"/>
          </a:xfrm>
          <a:prstGeom prst="leftBrace">
            <a:avLst>
              <a:gd name="adj1" fmla="val 68056"/>
              <a:gd name="adj2" fmla="val 50000"/>
            </a:avLst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mph" presetSubtype="0" fill="hold" grpId="1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9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0" presetClass="emph" presetSubtype="0" fill="hold" grpId="2" nodeType="withEffect">
                                  <p:stCondLst>
                                    <p:cond delay="5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31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36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6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1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65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1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6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21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3" grpId="2" build="p"/>
      <p:bldP spid="13" grpId="0" animBg="1"/>
      <p:bldP spid="14" grpId="0"/>
      <p:bldP spid="18" grpId="0" animBg="1"/>
      <p:bldP spid="19" grpId="0"/>
      <p:bldP spid="21" grpId="0"/>
      <p:bldP spid="31" grpId="0"/>
      <p:bldP spid="38" grpId="0" animBg="1"/>
      <p:bldP spid="39" grpId="0"/>
      <p:bldP spid="4" grpId="0" animBg="1"/>
      <p:bldP spid="7" grpId="0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724400" y="533400"/>
            <a:ext cx="3810000" cy="41910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6324600" y="1295400"/>
            <a:ext cx="1828800" cy="17526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60325" cmpd="thinThick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6553200" y="1447800"/>
            <a:ext cx="1447800" cy="14478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324600" y="1295400"/>
            <a:ext cx="1828800" cy="17526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5181601"/>
            <a:ext cx="6629400" cy="838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spc="-150" dirty="0" smtClean="0"/>
              <a:t>Interphase</a:t>
            </a:r>
            <a:endParaRPr lang="en-US" sz="4800" spc="-150" dirty="0"/>
          </a:p>
        </p:txBody>
      </p:sp>
      <p:grpSp>
        <p:nvGrpSpPr>
          <p:cNvPr id="9" name="Group 8"/>
          <p:cNvGrpSpPr/>
          <p:nvPr/>
        </p:nvGrpSpPr>
        <p:grpSpPr>
          <a:xfrm rot="10800000">
            <a:off x="5943600" y="38100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10" name="Rectangle 9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0" y="1676400"/>
            <a:ext cx="4724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Baskerville Old Face" pitchFamily="18" charset="0"/>
              </a:rPr>
              <a:t>Like in the Interphase of mitosis, meiosis starts with the splitting of the centriole and the duplication of DNA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943600" y="38100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14" name="Rectangle 13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5" name="Oval 4"/>
          <p:cNvSpPr/>
          <p:nvPr/>
        </p:nvSpPr>
        <p:spPr>
          <a:xfrm>
            <a:off x="7467600" y="1676400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50"/>
                            </p:stCondLst>
                            <p:childTnLst>
                              <p:par>
                                <p:cTn id="1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1.13347E-6 C -0.02448 -0.00856 -0.04879 -0.01689 -0.06424 -0.04488 C -0.07969 -0.07287 -0.09636 -0.12075 -0.09306 -0.16771 C -0.08976 -0.21467 -0.06598 -0.28545 -0.04445 -0.32732 C -0.02292 -0.36919 0.01736 -0.40597 0.03576 -0.41962 " pathEditMode="relative" ptsTypes="aaaaA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  <p:bldP spid="6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4724400" y="533400"/>
            <a:ext cx="3810000" cy="41910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6324600" y="1295400"/>
            <a:ext cx="1828800" cy="17526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60325" cmpd="thinThick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5181601"/>
            <a:ext cx="6629400" cy="838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spc="-150" dirty="0" smtClean="0"/>
              <a:t>Prophase 1</a:t>
            </a:r>
            <a:endParaRPr lang="en-US" sz="4800" spc="-150" dirty="0"/>
          </a:p>
        </p:txBody>
      </p:sp>
      <p:grpSp>
        <p:nvGrpSpPr>
          <p:cNvPr id="31" name="Group 30"/>
          <p:cNvGrpSpPr/>
          <p:nvPr/>
        </p:nvGrpSpPr>
        <p:grpSpPr>
          <a:xfrm>
            <a:off x="6248400" y="950976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32" name="Rectangle 31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35" name="Group 34"/>
          <p:cNvGrpSpPr/>
          <p:nvPr/>
        </p:nvGrpSpPr>
        <p:grpSpPr>
          <a:xfrm rot="10800000">
            <a:off x="5943600" y="38100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36" name="Rectangle 35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7414" name="TextBox 37"/>
          <p:cNvSpPr txBox="1">
            <a:spLocks noChangeArrowheads="1"/>
          </p:cNvSpPr>
          <p:nvPr/>
        </p:nvSpPr>
        <p:spPr bwMode="auto">
          <a:xfrm>
            <a:off x="914400" y="1066800"/>
            <a:ext cx="3505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Freestyle Script" pitchFamily="66" charset="0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0" y="2362200"/>
            <a:ext cx="44196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Baskerville Old Face" pitchFamily="18" charset="0"/>
              </a:rPr>
              <a:t>Now, the Chromatin coils into chromosomes and pair up with their homologous match.</a:t>
            </a:r>
          </a:p>
          <a:p>
            <a:r>
              <a:rPr lang="en-US" sz="2400">
                <a:latin typeface="Baskerville Old Face" pitchFamily="18" charset="0"/>
              </a:rPr>
              <a:t>The centrioles move to the poles as the nuclear membrane and the nucleolus disappear</a:t>
            </a:r>
          </a:p>
        </p:txBody>
      </p:sp>
      <p:sp>
        <p:nvSpPr>
          <p:cNvPr id="40" name="Oval 39"/>
          <p:cNvSpPr/>
          <p:nvPr/>
        </p:nvSpPr>
        <p:spPr>
          <a:xfrm>
            <a:off x="6324600" y="1295400"/>
            <a:ext cx="1828800" cy="17526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62" name="Group 61"/>
          <p:cNvGrpSpPr>
            <a:grpSpLocks/>
          </p:cNvGrpSpPr>
          <p:nvPr/>
        </p:nvGrpSpPr>
        <p:grpSpPr bwMode="auto">
          <a:xfrm rot="5400000">
            <a:off x="6934200" y="1905000"/>
            <a:ext cx="685800" cy="1143000"/>
            <a:chOff x="5181600" y="3048000"/>
            <a:chExt cx="685775" cy="1142999"/>
          </a:xfrm>
        </p:grpSpPr>
        <p:grpSp>
          <p:nvGrpSpPr>
            <p:cNvPr id="17435" name="Group 57"/>
            <p:cNvGrpSpPr>
              <a:grpSpLocks/>
            </p:cNvGrpSpPr>
            <p:nvPr/>
          </p:nvGrpSpPr>
          <p:grpSpPr bwMode="auto">
            <a:xfrm>
              <a:off x="5181622" y="3048000"/>
              <a:ext cx="304790" cy="1142999"/>
              <a:chOff x="7116024" y="4689693"/>
              <a:chExt cx="257330" cy="787654"/>
            </a:xfrm>
          </p:grpSpPr>
          <p:sp>
            <p:nvSpPr>
              <p:cNvPr id="67" name="Freeform 66"/>
              <p:cNvSpPr/>
              <p:nvPr/>
            </p:nvSpPr>
            <p:spPr>
              <a:xfrm>
                <a:off x="7116005" y="4689693"/>
                <a:ext cx="115262" cy="787654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8" name="Freeform 67"/>
              <p:cNvSpPr/>
              <p:nvPr/>
            </p:nvSpPr>
            <p:spPr>
              <a:xfrm flipH="1">
                <a:off x="7258073" y="4689693"/>
                <a:ext cx="115262" cy="787654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7436" name="Group 60"/>
            <p:cNvGrpSpPr>
              <a:grpSpLocks/>
            </p:cNvGrpSpPr>
            <p:nvPr/>
          </p:nvGrpSpPr>
          <p:grpSpPr bwMode="auto">
            <a:xfrm>
              <a:off x="5562614" y="3048000"/>
              <a:ext cx="304789" cy="1142999"/>
              <a:chOff x="7116013" y="4689693"/>
              <a:chExt cx="257329" cy="787654"/>
            </a:xfrm>
          </p:grpSpPr>
          <p:sp>
            <p:nvSpPr>
              <p:cNvPr id="65" name="Freeform 64"/>
              <p:cNvSpPr/>
              <p:nvPr/>
            </p:nvSpPr>
            <p:spPr>
              <a:xfrm>
                <a:off x="7115990" y="4689693"/>
                <a:ext cx="115262" cy="787654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6" name="Freeform 65"/>
              <p:cNvSpPr/>
              <p:nvPr/>
            </p:nvSpPr>
            <p:spPr>
              <a:xfrm flipH="1">
                <a:off x="7258057" y="4689693"/>
                <a:ext cx="115262" cy="787654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69" name="Group 68"/>
          <p:cNvGrpSpPr>
            <a:grpSpLocks/>
          </p:cNvGrpSpPr>
          <p:nvPr/>
        </p:nvGrpSpPr>
        <p:grpSpPr bwMode="auto">
          <a:xfrm rot="16200000" flipV="1">
            <a:off x="6813550" y="1416050"/>
            <a:ext cx="573088" cy="788988"/>
            <a:chOff x="6096000" y="3048000"/>
            <a:chExt cx="572933" cy="788829"/>
          </a:xfrm>
        </p:grpSpPr>
        <p:grpSp>
          <p:nvGrpSpPr>
            <p:cNvPr id="17429" name="Group 53"/>
            <p:cNvGrpSpPr>
              <a:grpSpLocks/>
            </p:cNvGrpSpPr>
            <p:nvPr/>
          </p:nvGrpSpPr>
          <p:grpSpPr bwMode="auto">
            <a:xfrm>
              <a:off x="6096000" y="3046413"/>
              <a:ext cx="268215" cy="788828"/>
              <a:chOff x="7116024" y="4688108"/>
              <a:chExt cx="268215" cy="788828"/>
            </a:xfrm>
          </p:grpSpPr>
          <p:sp>
            <p:nvSpPr>
              <p:cNvPr id="74" name="Freeform 73"/>
              <p:cNvSpPr/>
              <p:nvPr/>
            </p:nvSpPr>
            <p:spPr>
              <a:xfrm>
                <a:off x="7112850" y="4688108"/>
                <a:ext cx="114269" cy="787241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5" name="Freeform 74"/>
              <p:cNvSpPr/>
              <p:nvPr/>
            </p:nvSpPr>
            <p:spPr>
              <a:xfrm flipH="1">
                <a:off x="7266796" y="4689695"/>
                <a:ext cx="114269" cy="787241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7430" name="Group 63"/>
            <p:cNvGrpSpPr>
              <a:grpSpLocks/>
            </p:cNvGrpSpPr>
            <p:nvPr/>
          </p:nvGrpSpPr>
          <p:grpSpPr bwMode="auto">
            <a:xfrm>
              <a:off x="6400718" y="3046413"/>
              <a:ext cx="268215" cy="788828"/>
              <a:chOff x="7115942" y="4688108"/>
              <a:chExt cx="268215" cy="788828"/>
            </a:xfrm>
          </p:grpSpPr>
          <p:sp>
            <p:nvSpPr>
              <p:cNvPr id="72" name="Freeform 71"/>
              <p:cNvSpPr/>
              <p:nvPr/>
            </p:nvSpPr>
            <p:spPr>
              <a:xfrm>
                <a:off x="7112767" y="4688108"/>
                <a:ext cx="114269" cy="787241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3" name="Freeform 72"/>
              <p:cNvSpPr/>
              <p:nvPr/>
            </p:nvSpPr>
            <p:spPr>
              <a:xfrm flipH="1">
                <a:off x="7266713" y="4689695"/>
                <a:ext cx="114269" cy="787241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76" name="Group 75"/>
          <p:cNvGrpSpPr>
            <a:grpSpLocks/>
          </p:cNvGrpSpPr>
          <p:nvPr/>
        </p:nvGrpSpPr>
        <p:grpSpPr bwMode="auto">
          <a:xfrm rot="5400000">
            <a:off x="7575550" y="2025650"/>
            <a:ext cx="420688" cy="484188"/>
            <a:chOff x="7391400" y="3581400"/>
            <a:chExt cx="420533" cy="484029"/>
          </a:xfrm>
        </p:grpSpPr>
        <p:grpSp>
          <p:nvGrpSpPr>
            <p:cNvPr id="17423" name="Group 54"/>
            <p:cNvGrpSpPr>
              <a:grpSpLocks/>
            </p:cNvGrpSpPr>
            <p:nvPr/>
          </p:nvGrpSpPr>
          <p:grpSpPr bwMode="auto">
            <a:xfrm>
              <a:off x="7391396" y="3581401"/>
              <a:ext cx="192017" cy="484029"/>
              <a:chOff x="7116062" y="4689696"/>
              <a:chExt cx="268252" cy="788829"/>
            </a:xfrm>
          </p:grpSpPr>
          <p:sp>
            <p:nvSpPr>
              <p:cNvPr id="81" name="Freeform 80"/>
              <p:cNvSpPr/>
              <p:nvPr/>
            </p:nvSpPr>
            <p:spPr>
              <a:xfrm>
                <a:off x="7116068" y="4689694"/>
                <a:ext cx="115282" cy="78882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2" name="Freeform 81"/>
              <p:cNvSpPr/>
              <p:nvPr/>
            </p:nvSpPr>
            <p:spPr>
              <a:xfrm flipH="1">
                <a:off x="7269038" y="4689694"/>
                <a:ext cx="115282" cy="78882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7424" name="Group 66"/>
            <p:cNvGrpSpPr>
              <a:grpSpLocks/>
            </p:cNvGrpSpPr>
            <p:nvPr/>
          </p:nvGrpSpPr>
          <p:grpSpPr bwMode="auto">
            <a:xfrm>
              <a:off x="7619903" y="3581401"/>
              <a:ext cx="192016" cy="484029"/>
              <a:chOff x="7115944" y="4689696"/>
              <a:chExt cx="268251" cy="788829"/>
            </a:xfrm>
          </p:grpSpPr>
          <p:sp>
            <p:nvSpPr>
              <p:cNvPr id="79" name="Freeform 78"/>
              <p:cNvSpPr/>
              <p:nvPr/>
            </p:nvSpPr>
            <p:spPr>
              <a:xfrm>
                <a:off x="7115961" y="4689695"/>
                <a:ext cx="115282" cy="78882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0" name="Freeform 79"/>
              <p:cNvSpPr/>
              <p:nvPr/>
            </p:nvSpPr>
            <p:spPr>
              <a:xfrm flipH="1">
                <a:off x="7268932" y="4689695"/>
                <a:ext cx="115282" cy="78882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sp>
        <p:nvSpPr>
          <p:cNvPr id="9" name="Oval 8"/>
          <p:cNvSpPr/>
          <p:nvPr/>
        </p:nvSpPr>
        <p:spPr>
          <a:xfrm>
            <a:off x="7467600" y="1676400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00"/>
                            </p:stCondLst>
                            <p:childTnLst>
                              <p:par>
                                <p:cTn id="1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1.47814E-6 L 0.05 0.0388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" y="19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14596E-7 L 0.025 -0.03308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17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6" grpId="0"/>
      <p:bldP spid="38" grpId="0"/>
      <p:bldP spid="40" grpId="1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257800"/>
            <a:ext cx="6629400" cy="9119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spc="-150" dirty="0" smtClean="0"/>
              <a:t>Metaphase 1</a:t>
            </a:r>
            <a:endParaRPr lang="en-US" sz="4800" spc="-150" dirty="0"/>
          </a:p>
        </p:txBody>
      </p:sp>
      <p:sp>
        <p:nvSpPr>
          <p:cNvPr id="5" name="Oval 4"/>
          <p:cNvSpPr/>
          <p:nvPr/>
        </p:nvSpPr>
        <p:spPr>
          <a:xfrm>
            <a:off x="4724400" y="533400"/>
            <a:ext cx="3810000" cy="41910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6477000" y="7620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36" name="Rectangle 35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 rot="10800000">
            <a:off x="6400800" y="40386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39" name="Rectangle 38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457200" y="1981200"/>
            <a:ext cx="3810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Baskerville Old Face" pitchFamily="18" charset="0"/>
              </a:rPr>
              <a:t>The homologous pairs move to the equator, and the centrioles attach spindle fibers to the kinetocore of the nearest chromosome.</a:t>
            </a:r>
          </a:p>
        </p:txBody>
      </p:sp>
      <p:sp>
        <p:nvSpPr>
          <p:cNvPr id="32" name="Freeform 31"/>
          <p:cNvSpPr/>
          <p:nvPr/>
        </p:nvSpPr>
        <p:spPr>
          <a:xfrm>
            <a:off x="5791200" y="914400"/>
            <a:ext cx="609600" cy="16002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3" name="Freeform 32"/>
          <p:cNvSpPr/>
          <p:nvPr/>
        </p:nvSpPr>
        <p:spPr>
          <a:xfrm flipH="1">
            <a:off x="6781800" y="1219200"/>
            <a:ext cx="76200" cy="13716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4" name="Freeform 33"/>
          <p:cNvSpPr/>
          <p:nvPr/>
        </p:nvSpPr>
        <p:spPr>
          <a:xfrm flipH="1">
            <a:off x="7037388" y="990600"/>
            <a:ext cx="963612" cy="15240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2" name="Freeform 41"/>
          <p:cNvSpPr/>
          <p:nvPr/>
        </p:nvSpPr>
        <p:spPr>
          <a:xfrm flipV="1">
            <a:off x="5791200" y="2971800"/>
            <a:ext cx="533400" cy="13716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3" name="Freeform 42"/>
          <p:cNvSpPr/>
          <p:nvPr/>
        </p:nvSpPr>
        <p:spPr>
          <a:xfrm flipH="1" flipV="1">
            <a:off x="6705600" y="2895600"/>
            <a:ext cx="152400" cy="10668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4" name="Freeform 43"/>
          <p:cNvSpPr/>
          <p:nvPr/>
        </p:nvSpPr>
        <p:spPr>
          <a:xfrm flipH="1" flipV="1">
            <a:off x="6961188" y="2895600"/>
            <a:ext cx="1039812" cy="14478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 rot="5400000">
            <a:off x="6934200" y="1905000"/>
            <a:ext cx="685800" cy="1143000"/>
            <a:chOff x="5181600" y="3048000"/>
            <a:chExt cx="685775" cy="1142999"/>
          </a:xfrm>
        </p:grpSpPr>
        <p:grpSp>
          <p:nvGrpSpPr>
            <p:cNvPr id="18459" name="Group 57"/>
            <p:cNvGrpSpPr>
              <a:grpSpLocks/>
            </p:cNvGrpSpPr>
            <p:nvPr/>
          </p:nvGrpSpPr>
          <p:grpSpPr bwMode="auto">
            <a:xfrm>
              <a:off x="5181600" y="3048000"/>
              <a:ext cx="304775" cy="1142999"/>
              <a:chOff x="7116024" y="4689693"/>
              <a:chExt cx="257318" cy="787654"/>
            </a:xfrm>
          </p:grpSpPr>
          <p:sp>
            <p:nvSpPr>
              <p:cNvPr id="13" name="Freeform 12"/>
              <p:cNvSpPr/>
              <p:nvPr/>
            </p:nvSpPr>
            <p:spPr>
              <a:xfrm>
                <a:off x="7116024" y="4689693"/>
                <a:ext cx="115262" cy="787654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" name="Freeform 13"/>
              <p:cNvSpPr/>
              <p:nvPr/>
            </p:nvSpPr>
            <p:spPr>
              <a:xfrm flipH="1">
                <a:off x="7258092" y="4689693"/>
                <a:ext cx="115262" cy="787654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8460" name="Group 60"/>
            <p:cNvGrpSpPr>
              <a:grpSpLocks/>
            </p:cNvGrpSpPr>
            <p:nvPr/>
          </p:nvGrpSpPr>
          <p:grpSpPr bwMode="auto">
            <a:xfrm>
              <a:off x="5562600" y="3048000"/>
              <a:ext cx="304775" cy="1142999"/>
              <a:chOff x="7116024" y="4689693"/>
              <a:chExt cx="257318" cy="787654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7116013" y="4689693"/>
                <a:ext cx="115262" cy="787654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" name="Freeform 11"/>
              <p:cNvSpPr/>
              <p:nvPr/>
            </p:nvSpPr>
            <p:spPr>
              <a:xfrm flipH="1">
                <a:off x="7258080" y="4689693"/>
                <a:ext cx="115262" cy="787654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15" name="Group 14"/>
          <p:cNvGrpSpPr>
            <a:grpSpLocks/>
          </p:cNvGrpSpPr>
          <p:nvPr/>
        </p:nvGrpSpPr>
        <p:grpSpPr bwMode="auto">
          <a:xfrm rot="16200000" flipV="1">
            <a:off x="6813550" y="1416050"/>
            <a:ext cx="573088" cy="788988"/>
            <a:chOff x="6096000" y="3048000"/>
            <a:chExt cx="572933" cy="788829"/>
          </a:xfrm>
        </p:grpSpPr>
        <p:grpSp>
          <p:nvGrpSpPr>
            <p:cNvPr id="18453" name="Group 53"/>
            <p:cNvGrpSpPr>
              <a:grpSpLocks/>
            </p:cNvGrpSpPr>
            <p:nvPr/>
          </p:nvGrpSpPr>
          <p:grpSpPr bwMode="auto">
            <a:xfrm>
              <a:off x="6096000" y="3048000"/>
              <a:ext cx="268133" cy="788829"/>
              <a:chOff x="7116024" y="4689695"/>
              <a:chExt cx="268133" cy="788829"/>
            </a:xfrm>
          </p:grpSpPr>
          <p:sp>
            <p:nvSpPr>
              <p:cNvPr id="20" name="Freeform 19"/>
              <p:cNvSpPr/>
              <p:nvPr/>
            </p:nvSpPr>
            <p:spPr>
              <a:xfrm>
                <a:off x="7111263" y="4689695"/>
                <a:ext cx="114269" cy="787241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1" name="Freeform 20"/>
              <p:cNvSpPr/>
              <p:nvPr/>
            </p:nvSpPr>
            <p:spPr>
              <a:xfrm flipH="1">
                <a:off x="7265208" y="4691283"/>
                <a:ext cx="114269" cy="787241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8454" name="Group 63"/>
            <p:cNvGrpSpPr>
              <a:grpSpLocks/>
            </p:cNvGrpSpPr>
            <p:nvPr/>
          </p:nvGrpSpPr>
          <p:grpSpPr bwMode="auto">
            <a:xfrm>
              <a:off x="6400800" y="3048000"/>
              <a:ext cx="268133" cy="788829"/>
              <a:chOff x="7116024" y="4689695"/>
              <a:chExt cx="268133" cy="788829"/>
            </a:xfrm>
          </p:grpSpPr>
          <p:sp>
            <p:nvSpPr>
              <p:cNvPr id="18" name="Freeform 17"/>
              <p:cNvSpPr/>
              <p:nvPr/>
            </p:nvSpPr>
            <p:spPr>
              <a:xfrm>
                <a:off x="7111181" y="4689695"/>
                <a:ext cx="114269" cy="787241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9" name="Freeform 18"/>
              <p:cNvSpPr/>
              <p:nvPr/>
            </p:nvSpPr>
            <p:spPr>
              <a:xfrm flipH="1">
                <a:off x="7265126" y="4691283"/>
                <a:ext cx="114269" cy="787241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22" name="Group 21"/>
          <p:cNvGrpSpPr>
            <a:grpSpLocks/>
          </p:cNvGrpSpPr>
          <p:nvPr/>
        </p:nvGrpSpPr>
        <p:grpSpPr bwMode="auto">
          <a:xfrm rot="5400000">
            <a:off x="7575550" y="2025650"/>
            <a:ext cx="420688" cy="484188"/>
            <a:chOff x="7391400" y="3581400"/>
            <a:chExt cx="420533" cy="484029"/>
          </a:xfrm>
        </p:grpSpPr>
        <p:grpSp>
          <p:nvGrpSpPr>
            <p:cNvPr id="18447" name="Group 54"/>
            <p:cNvGrpSpPr>
              <a:grpSpLocks/>
            </p:cNvGrpSpPr>
            <p:nvPr/>
          </p:nvGrpSpPr>
          <p:grpSpPr bwMode="auto">
            <a:xfrm>
              <a:off x="7391373" y="3581400"/>
              <a:ext cx="191932" cy="484029"/>
              <a:chOff x="7116024" y="4689695"/>
              <a:chExt cx="268133" cy="788829"/>
            </a:xfrm>
          </p:grpSpPr>
          <p:sp>
            <p:nvSpPr>
              <p:cNvPr id="27" name="Freeform 26"/>
              <p:cNvSpPr/>
              <p:nvPr/>
            </p:nvSpPr>
            <p:spPr>
              <a:xfrm>
                <a:off x="7116062" y="4689696"/>
                <a:ext cx="115281" cy="78882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8" name="Freeform 27"/>
              <p:cNvSpPr/>
              <p:nvPr/>
            </p:nvSpPr>
            <p:spPr>
              <a:xfrm flipH="1">
                <a:off x="7269033" y="4689696"/>
                <a:ext cx="115281" cy="78882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8448" name="Group 66"/>
            <p:cNvGrpSpPr>
              <a:grpSpLocks/>
            </p:cNvGrpSpPr>
            <p:nvPr/>
          </p:nvGrpSpPr>
          <p:grpSpPr bwMode="auto">
            <a:xfrm>
              <a:off x="7619973" y="3581400"/>
              <a:ext cx="191932" cy="484029"/>
              <a:chOff x="7116024" y="4689695"/>
              <a:chExt cx="268133" cy="788829"/>
            </a:xfrm>
          </p:grpSpPr>
          <p:sp>
            <p:nvSpPr>
              <p:cNvPr id="25" name="Freeform 24"/>
              <p:cNvSpPr/>
              <p:nvPr/>
            </p:nvSpPr>
            <p:spPr>
              <a:xfrm>
                <a:off x="7115944" y="4689696"/>
                <a:ext cx="115281" cy="78882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6" name="Freeform 25"/>
              <p:cNvSpPr/>
              <p:nvPr/>
            </p:nvSpPr>
            <p:spPr>
              <a:xfrm flipH="1">
                <a:off x="7268914" y="4689696"/>
                <a:ext cx="115281" cy="78882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50"/>
                            </p:stCondLst>
                            <p:childTnLst>
                              <p:par>
                                <p:cTn id="1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5.13532E-7 L -0.17916 0.03886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" y="19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24011E-6 L 0.08194 0.13601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" y="6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83761E-6 L -0.10972 0.06939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" y="35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1" grpId="0"/>
      <p:bldP spid="32" grpId="0" animBg="1"/>
      <p:bldP spid="33" grpId="0" animBg="1"/>
      <p:bldP spid="34" grpId="0" animBg="1"/>
      <p:bldP spid="42" grpId="0" animBg="1"/>
      <p:bldP spid="43" grpId="0" animBg="1"/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85800" y="5257800"/>
            <a:ext cx="6629400" cy="9119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spc="-150" dirty="0" smtClean="0"/>
              <a:t>Metaphase 1</a:t>
            </a:r>
            <a:endParaRPr lang="en-US" sz="4800" spc="-150" dirty="0"/>
          </a:p>
        </p:txBody>
      </p:sp>
      <p:sp>
        <p:nvSpPr>
          <p:cNvPr id="26" name="Oval 25"/>
          <p:cNvSpPr/>
          <p:nvPr/>
        </p:nvSpPr>
        <p:spPr>
          <a:xfrm>
            <a:off x="4724400" y="533400"/>
            <a:ext cx="3810000" cy="41910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6477000" y="7620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28" name="Rectangle 27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30" name="Group 29"/>
          <p:cNvGrpSpPr/>
          <p:nvPr/>
        </p:nvGrpSpPr>
        <p:grpSpPr>
          <a:xfrm rot="10800000">
            <a:off x="6400800" y="40386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31" name="Rectangle 30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304800" y="1524000"/>
            <a:ext cx="39624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Baskerville Old Face" pitchFamily="18" charset="0"/>
              </a:rPr>
              <a:t>Before metaphase I, homologous chromosomes will exchange pieces of DNA which is known as “crossing over” This process officially happens while in Prophase I.  </a:t>
            </a:r>
          </a:p>
        </p:txBody>
      </p:sp>
      <p:sp>
        <p:nvSpPr>
          <p:cNvPr id="49" name="Freeform 48"/>
          <p:cNvSpPr/>
          <p:nvPr/>
        </p:nvSpPr>
        <p:spPr>
          <a:xfrm>
            <a:off x="5791200" y="914400"/>
            <a:ext cx="609600" cy="16002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0" name="Freeform 49"/>
          <p:cNvSpPr/>
          <p:nvPr/>
        </p:nvSpPr>
        <p:spPr>
          <a:xfrm flipH="1">
            <a:off x="6781800" y="1219200"/>
            <a:ext cx="76200" cy="13716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1" name="Freeform 50"/>
          <p:cNvSpPr/>
          <p:nvPr/>
        </p:nvSpPr>
        <p:spPr>
          <a:xfrm flipH="1">
            <a:off x="7037388" y="990600"/>
            <a:ext cx="963612" cy="15240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2" name="Freeform 51"/>
          <p:cNvSpPr/>
          <p:nvPr/>
        </p:nvSpPr>
        <p:spPr>
          <a:xfrm flipV="1">
            <a:off x="5791200" y="2971800"/>
            <a:ext cx="533400" cy="13716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3" name="Freeform 52"/>
          <p:cNvSpPr/>
          <p:nvPr/>
        </p:nvSpPr>
        <p:spPr>
          <a:xfrm flipH="1" flipV="1">
            <a:off x="6705600" y="2895600"/>
            <a:ext cx="152400" cy="10668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4" name="Freeform 53"/>
          <p:cNvSpPr/>
          <p:nvPr/>
        </p:nvSpPr>
        <p:spPr>
          <a:xfrm flipH="1" flipV="1">
            <a:off x="6961188" y="2895600"/>
            <a:ext cx="1039812" cy="14478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19468" name="Group 17"/>
          <p:cNvGrpSpPr>
            <a:grpSpLocks/>
          </p:cNvGrpSpPr>
          <p:nvPr/>
        </p:nvGrpSpPr>
        <p:grpSpPr bwMode="auto">
          <a:xfrm rot="5400000">
            <a:off x="6584950" y="2495550"/>
            <a:ext cx="420688" cy="484188"/>
            <a:chOff x="7391400" y="3581400"/>
            <a:chExt cx="420533" cy="484029"/>
          </a:xfrm>
        </p:grpSpPr>
        <p:grpSp>
          <p:nvGrpSpPr>
            <p:cNvPr id="19493" name="Group 54"/>
            <p:cNvGrpSpPr>
              <a:grpSpLocks/>
            </p:cNvGrpSpPr>
            <p:nvPr/>
          </p:nvGrpSpPr>
          <p:grpSpPr bwMode="auto">
            <a:xfrm>
              <a:off x="7391373" y="3581400"/>
              <a:ext cx="191932" cy="484029"/>
              <a:chOff x="7116024" y="4689695"/>
              <a:chExt cx="268133" cy="788829"/>
            </a:xfrm>
          </p:grpSpPr>
          <p:sp>
            <p:nvSpPr>
              <p:cNvPr id="23" name="Freeform 22"/>
              <p:cNvSpPr/>
              <p:nvPr/>
            </p:nvSpPr>
            <p:spPr>
              <a:xfrm>
                <a:off x="7116062" y="4689696"/>
                <a:ext cx="115281" cy="78882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4" name="Freeform 23"/>
              <p:cNvSpPr/>
              <p:nvPr/>
            </p:nvSpPr>
            <p:spPr>
              <a:xfrm flipH="1">
                <a:off x="7269033" y="4689696"/>
                <a:ext cx="115281" cy="78882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9494" name="Group 66"/>
            <p:cNvGrpSpPr>
              <a:grpSpLocks/>
            </p:cNvGrpSpPr>
            <p:nvPr/>
          </p:nvGrpSpPr>
          <p:grpSpPr bwMode="auto">
            <a:xfrm>
              <a:off x="7619973" y="3581400"/>
              <a:ext cx="191932" cy="484029"/>
              <a:chOff x="7116024" y="4689695"/>
              <a:chExt cx="268133" cy="788829"/>
            </a:xfrm>
          </p:grpSpPr>
          <p:sp>
            <p:nvSpPr>
              <p:cNvPr id="21" name="Freeform 20"/>
              <p:cNvSpPr/>
              <p:nvPr/>
            </p:nvSpPr>
            <p:spPr>
              <a:xfrm>
                <a:off x="7115944" y="4689696"/>
                <a:ext cx="115281" cy="78882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2" name="Freeform 21"/>
              <p:cNvSpPr/>
              <p:nvPr/>
            </p:nvSpPr>
            <p:spPr>
              <a:xfrm flipH="1">
                <a:off x="7268914" y="4689696"/>
                <a:ext cx="115281" cy="78882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19469" name="Group 10"/>
          <p:cNvGrpSpPr>
            <a:grpSpLocks/>
          </p:cNvGrpSpPr>
          <p:nvPr/>
        </p:nvGrpSpPr>
        <p:grpSpPr bwMode="auto">
          <a:xfrm rot="16200000" flipV="1">
            <a:off x="7575550" y="2330450"/>
            <a:ext cx="573088" cy="788988"/>
            <a:chOff x="6096000" y="3048000"/>
            <a:chExt cx="572933" cy="788829"/>
          </a:xfrm>
        </p:grpSpPr>
        <p:grpSp>
          <p:nvGrpSpPr>
            <p:cNvPr id="19487" name="Group 53"/>
            <p:cNvGrpSpPr>
              <a:grpSpLocks/>
            </p:cNvGrpSpPr>
            <p:nvPr/>
          </p:nvGrpSpPr>
          <p:grpSpPr bwMode="auto">
            <a:xfrm>
              <a:off x="6096000" y="3048000"/>
              <a:ext cx="268133" cy="788829"/>
              <a:chOff x="7116024" y="4689695"/>
              <a:chExt cx="268133" cy="788829"/>
            </a:xfrm>
          </p:grpSpPr>
          <p:sp>
            <p:nvSpPr>
              <p:cNvPr id="16" name="Freeform 15"/>
              <p:cNvSpPr/>
              <p:nvPr/>
            </p:nvSpPr>
            <p:spPr>
              <a:xfrm>
                <a:off x="7111263" y="4689695"/>
                <a:ext cx="114269" cy="787241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" name="Freeform 16"/>
              <p:cNvSpPr/>
              <p:nvPr/>
            </p:nvSpPr>
            <p:spPr>
              <a:xfrm flipH="1">
                <a:off x="7265208" y="4691283"/>
                <a:ext cx="114269" cy="787241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9488" name="Group 63"/>
            <p:cNvGrpSpPr>
              <a:grpSpLocks/>
            </p:cNvGrpSpPr>
            <p:nvPr/>
          </p:nvGrpSpPr>
          <p:grpSpPr bwMode="auto">
            <a:xfrm>
              <a:off x="6400800" y="3048000"/>
              <a:ext cx="268133" cy="788829"/>
              <a:chOff x="7116024" y="4689695"/>
              <a:chExt cx="268133" cy="788829"/>
            </a:xfrm>
          </p:grpSpPr>
          <p:sp>
            <p:nvSpPr>
              <p:cNvPr id="14" name="Freeform 13"/>
              <p:cNvSpPr/>
              <p:nvPr/>
            </p:nvSpPr>
            <p:spPr>
              <a:xfrm>
                <a:off x="7111181" y="4689695"/>
                <a:ext cx="114269" cy="787241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" name="Freeform 14"/>
              <p:cNvSpPr/>
              <p:nvPr/>
            </p:nvSpPr>
            <p:spPr>
              <a:xfrm flipH="1">
                <a:off x="7265126" y="4691283"/>
                <a:ext cx="114269" cy="787241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4" name="Group 3"/>
          <p:cNvGrpSpPr>
            <a:grpSpLocks/>
          </p:cNvGrpSpPr>
          <p:nvPr/>
        </p:nvGrpSpPr>
        <p:grpSpPr bwMode="auto">
          <a:xfrm rot="5400000">
            <a:off x="5334000" y="2133600"/>
            <a:ext cx="685800" cy="1143000"/>
            <a:chOff x="5181600" y="3048000"/>
            <a:chExt cx="685775" cy="1142999"/>
          </a:xfrm>
        </p:grpSpPr>
        <p:grpSp>
          <p:nvGrpSpPr>
            <p:cNvPr id="19481" name="Group 57"/>
            <p:cNvGrpSpPr>
              <a:grpSpLocks/>
            </p:cNvGrpSpPr>
            <p:nvPr/>
          </p:nvGrpSpPr>
          <p:grpSpPr bwMode="auto">
            <a:xfrm>
              <a:off x="5181600" y="3048000"/>
              <a:ext cx="304775" cy="1142999"/>
              <a:chOff x="7116024" y="4689693"/>
              <a:chExt cx="257318" cy="787654"/>
            </a:xfrm>
          </p:grpSpPr>
          <p:sp>
            <p:nvSpPr>
              <p:cNvPr id="9" name="Freeform 8"/>
              <p:cNvSpPr/>
              <p:nvPr/>
            </p:nvSpPr>
            <p:spPr>
              <a:xfrm>
                <a:off x="7116024" y="4689693"/>
                <a:ext cx="115262" cy="787654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" name="Freeform 9"/>
              <p:cNvSpPr/>
              <p:nvPr/>
            </p:nvSpPr>
            <p:spPr>
              <a:xfrm flipH="1">
                <a:off x="7258092" y="4689693"/>
                <a:ext cx="115262" cy="787654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9482" name="Group 60"/>
            <p:cNvGrpSpPr>
              <a:grpSpLocks/>
            </p:cNvGrpSpPr>
            <p:nvPr/>
          </p:nvGrpSpPr>
          <p:grpSpPr bwMode="auto">
            <a:xfrm>
              <a:off x="5562600" y="3048000"/>
              <a:ext cx="304775" cy="1142999"/>
              <a:chOff x="7116024" y="4689693"/>
              <a:chExt cx="257318" cy="787654"/>
            </a:xfrm>
          </p:grpSpPr>
          <p:sp>
            <p:nvSpPr>
              <p:cNvPr id="7" name="Freeform 6"/>
              <p:cNvSpPr/>
              <p:nvPr/>
            </p:nvSpPr>
            <p:spPr>
              <a:xfrm>
                <a:off x="7116013" y="4689693"/>
                <a:ext cx="115262" cy="787654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" name="Freeform 7"/>
              <p:cNvSpPr/>
              <p:nvPr/>
            </p:nvSpPr>
            <p:spPr>
              <a:xfrm flipH="1">
                <a:off x="7258080" y="4689693"/>
                <a:ext cx="115262" cy="787654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60" name="Group 59"/>
          <p:cNvGrpSpPr>
            <a:grpSpLocks/>
          </p:cNvGrpSpPr>
          <p:nvPr/>
        </p:nvGrpSpPr>
        <p:grpSpPr bwMode="auto">
          <a:xfrm flipV="1">
            <a:off x="5105400" y="2743200"/>
            <a:ext cx="1143000" cy="314325"/>
            <a:chOff x="6477000" y="5638800"/>
            <a:chExt cx="1142999" cy="313817"/>
          </a:xfrm>
        </p:grpSpPr>
        <p:grpSp>
          <p:nvGrpSpPr>
            <p:cNvPr id="19477" name="Group 38"/>
            <p:cNvGrpSpPr>
              <a:grpSpLocks/>
            </p:cNvGrpSpPr>
            <p:nvPr/>
          </p:nvGrpSpPr>
          <p:grpSpPr bwMode="auto">
            <a:xfrm>
              <a:off x="6477000" y="5638800"/>
              <a:ext cx="1142999" cy="304776"/>
              <a:chOff x="6324598" y="5241250"/>
              <a:chExt cx="1142999" cy="304776"/>
            </a:xfrm>
          </p:grpSpPr>
          <p:sp>
            <p:nvSpPr>
              <p:cNvPr id="63" name="Freeform 62"/>
              <p:cNvSpPr/>
              <p:nvPr/>
            </p:nvSpPr>
            <p:spPr>
              <a:xfrm rot="5400000">
                <a:off x="6827945" y="4737902"/>
                <a:ext cx="136305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4" name="Freeform 63"/>
              <p:cNvSpPr/>
              <p:nvPr/>
            </p:nvSpPr>
            <p:spPr>
              <a:xfrm rot="5400000" flipH="1">
                <a:off x="6827945" y="4905906"/>
                <a:ext cx="136305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62" name="Freeform 61"/>
            <p:cNvSpPr/>
            <p:nvPr/>
          </p:nvSpPr>
          <p:spPr>
            <a:xfrm>
              <a:off x="6477000" y="5879710"/>
              <a:ext cx="271463" cy="72907"/>
            </a:xfrm>
            <a:custGeom>
              <a:avLst/>
              <a:gdLst>
                <a:gd name="connsiteX0" fmla="*/ 0 w 271462"/>
                <a:gd name="connsiteY0" fmla="*/ 73025 h 73025"/>
                <a:gd name="connsiteX1" fmla="*/ 152400 w 271462"/>
                <a:gd name="connsiteY1" fmla="*/ 25400 h 73025"/>
                <a:gd name="connsiteX2" fmla="*/ 271462 w 271462"/>
                <a:gd name="connsiteY2" fmla="*/ 6350 h 73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1462" h="73025">
                  <a:moveTo>
                    <a:pt x="0" y="73025"/>
                  </a:moveTo>
                  <a:cubicBezTo>
                    <a:pt x="53578" y="54769"/>
                    <a:pt x="107156" y="36513"/>
                    <a:pt x="152400" y="25400"/>
                  </a:cubicBezTo>
                  <a:cubicBezTo>
                    <a:pt x="197644" y="14288"/>
                    <a:pt x="249237" y="0"/>
                    <a:pt x="271462" y="6350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65" name="Group 64"/>
          <p:cNvGrpSpPr>
            <a:grpSpLocks/>
          </p:cNvGrpSpPr>
          <p:nvPr/>
        </p:nvGrpSpPr>
        <p:grpSpPr bwMode="auto">
          <a:xfrm flipV="1">
            <a:off x="5105400" y="2362200"/>
            <a:ext cx="1146175" cy="311150"/>
            <a:chOff x="6473952" y="5252085"/>
            <a:chExt cx="1146047" cy="310491"/>
          </a:xfrm>
        </p:grpSpPr>
        <p:grpSp>
          <p:nvGrpSpPr>
            <p:cNvPr id="19473" name="Group 39"/>
            <p:cNvGrpSpPr>
              <a:grpSpLocks/>
            </p:cNvGrpSpPr>
            <p:nvPr/>
          </p:nvGrpSpPr>
          <p:grpSpPr bwMode="auto">
            <a:xfrm>
              <a:off x="6477000" y="5257800"/>
              <a:ext cx="1142999" cy="304776"/>
              <a:chOff x="6324598" y="4860250"/>
              <a:chExt cx="1142999" cy="304776"/>
            </a:xfrm>
          </p:grpSpPr>
          <p:sp>
            <p:nvSpPr>
              <p:cNvPr id="68" name="Freeform 67"/>
              <p:cNvSpPr/>
              <p:nvPr/>
            </p:nvSpPr>
            <p:spPr>
              <a:xfrm rot="5400000">
                <a:off x="6828043" y="4357553"/>
                <a:ext cx="136236" cy="1142872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9" name="Freeform 68"/>
              <p:cNvSpPr/>
              <p:nvPr/>
            </p:nvSpPr>
            <p:spPr>
              <a:xfrm rot="5400000" flipH="1">
                <a:off x="6828043" y="4525472"/>
                <a:ext cx="136236" cy="1142872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67" name="Freeform 66"/>
            <p:cNvSpPr/>
            <p:nvPr/>
          </p:nvSpPr>
          <p:spPr>
            <a:xfrm>
              <a:off x="6473952" y="5252085"/>
              <a:ext cx="304766" cy="66534"/>
            </a:xfrm>
            <a:custGeom>
              <a:avLst/>
              <a:gdLst>
                <a:gd name="connsiteX0" fmla="*/ 0 w 304800"/>
                <a:gd name="connsiteY0" fmla="*/ 0 h 66675"/>
                <a:gd name="connsiteX1" fmla="*/ 147638 w 304800"/>
                <a:gd name="connsiteY1" fmla="*/ 38100 h 66675"/>
                <a:gd name="connsiteX2" fmla="*/ 304800 w 304800"/>
                <a:gd name="connsiteY2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66675">
                  <a:moveTo>
                    <a:pt x="0" y="0"/>
                  </a:moveTo>
                  <a:cubicBezTo>
                    <a:pt x="48419" y="13494"/>
                    <a:pt x="96838" y="26988"/>
                    <a:pt x="147638" y="38100"/>
                  </a:cubicBezTo>
                  <a:cubicBezTo>
                    <a:pt x="198438" y="49213"/>
                    <a:pt x="280194" y="61913"/>
                    <a:pt x="304800" y="66675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5800" y="5257800"/>
            <a:ext cx="6629400" cy="9119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spc="-150" dirty="0" smtClean="0"/>
              <a:t>Anaphase 1</a:t>
            </a:r>
            <a:endParaRPr lang="en-US" sz="4800" spc="-150" dirty="0"/>
          </a:p>
        </p:txBody>
      </p:sp>
      <p:sp>
        <p:nvSpPr>
          <p:cNvPr id="5" name="Oval 4"/>
          <p:cNvSpPr/>
          <p:nvPr/>
        </p:nvSpPr>
        <p:spPr>
          <a:xfrm>
            <a:off x="4724400" y="533400"/>
            <a:ext cx="3810000" cy="41910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477000" y="7620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7" name="Rectangle 6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9" name="Group 8"/>
          <p:cNvGrpSpPr/>
          <p:nvPr/>
        </p:nvGrpSpPr>
        <p:grpSpPr>
          <a:xfrm rot="10800000">
            <a:off x="6400800" y="40386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10" name="Rectangle 9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13" name="Group 53"/>
          <p:cNvGrpSpPr>
            <a:grpSpLocks/>
          </p:cNvGrpSpPr>
          <p:nvPr/>
        </p:nvGrpSpPr>
        <p:grpSpPr bwMode="auto">
          <a:xfrm rot="5400000">
            <a:off x="7727950" y="2178050"/>
            <a:ext cx="268288" cy="788988"/>
            <a:chOff x="7116024" y="4689695"/>
            <a:chExt cx="268133" cy="788829"/>
          </a:xfrm>
        </p:grpSpPr>
        <p:sp>
          <p:nvSpPr>
            <p:cNvPr id="17" name="Freeform 16"/>
            <p:cNvSpPr/>
            <p:nvPr/>
          </p:nvSpPr>
          <p:spPr>
            <a:xfrm>
              <a:off x="7116024" y="4684934"/>
              <a:ext cx="114234" cy="787241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 flipH="1">
              <a:off x="7269923" y="4686521"/>
              <a:ext cx="114234" cy="787241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6" name="Group 25"/>
          <p:cNvGrpSpPr>
            <a:grpSpLocks/>
          </p:cNvGrpSpPr>
          <p:nvPr/>
        </p:nvGrpSpPr>
        <p:grpSpPr bwMode="auto">
          <a:xfrm flipV="1">
            <a:off x="5105400" y="2743200"/>
            <a:ext cx="1143000" cy="314325"/>
            <a:chOff x="6477000" y="5638800"/>
            <a:chExt cx="1142999" cy="313817"/>
          </a:xfrm>
        </p:grpSpPr>
        <p:grpSp>
          <p:nvGrpSpPr>
            <p:cNvPr id="20537" name="Group 38"/>
            <p:cNvGrpSpPr>
              <a:grpSpLocks/>
            </p:cNvGrpSpPr>
            <p:nvPr/>
          </p:nvGrpSpPr>
          <p:grpSpPr bwMode="auto">
            <a:xfrm>
              <a:off x="6477000" y="5638800"/>
              <a:ext cx="1142999" cy="304776"/>
              <a:chOff x="6324598" y="5241250"/>
              <a:chExt cx="1142999" cy="304776"/>
            </a:xfrm>
          </p:grpSpPr>
          <p:sp>
            <p:nvSpPr>
              <p:cNvPr id="29" name="Freeform 28"/>
              <p:cNvSpPr/>
              <p:nvPr/>
            </p:nvSpPr>
            <p:spPr>
              <a:xfrm rot="5400000">
                <a:off x="6827945" y="4737902"/>
                <a:ext cx="136305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0" name="Freeform 29"/>
              <p:cNvSpPr/>
              <p:nvPr/>
            </p:nvSpPr>
            <p:spPr>
              <a:xfrm rot="5400000" flipH="1">
                <a:off x="6827945" y="4905906"/>
                <a:ext cx="136305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28" name="Freeform 27"/>
            <p:cNvSpPr/>
            <p:nvPr/>
          </p:nvSpPr>
          <p:spPr>
            <a:xfrm>
              <a:off x="6477000" y="5879710"/>
              <a:ext cx="271463" cy="72907"/>
            </a:xfrm>
            <a:custGeom>
              <a:avLst/>
              <a:gdLst>
                <a:gd name="connsiteX0" fmla="*/ 0 w 271462"/>
                <a:gd name="connsiteY0" fmla="*/ 73025 h 73025"/>
                <a:gd name="connsiteX1" fmla="*/ 152400 w 271462"/>
                <a:gd name="connsiteY1" fmla="*/ 25400 h 73025"/>
                <a:gd name="connsiteX2" fmla="*/ 271462 w 271462"/>
                <a:gd name="connsiteY2" fmla="*/ 6350 h 73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1462" h="73025">
                  <a:moveTo>
                    <a:pt x="0" y="73025"/>
                  </a:moveTo>
                  <a:cubicBezTo>
                    <a:pt x="53578" y="54769"/>
                    <a:pt x="107156" y="36513"/>
                    <a:pt x="152400" y="25400"/>
                  </a:cubicBezTo>
                  <a:cubicBezTo>
                    <a:pt x="197644" y="14288"/>
                    <a:pt x="249237" y="0"/>
                    <a:pt x="271462" y="6350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6" name="TextBox 75"/>
          <p:cNvSpPr txBox="1">
            <a:spLocks noChangeArrowheads="1"/>
          </p:cNvSpPr>
          <p:nvPr/>
        </p:nvSpPr>
        <p:spPr bwMode="auto">
          <a:xfrm>
            <a:off x="304800" y="2209800"/>
            <a:ext cx="4038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Baskerville Old Face" pitchFamily="18" charset="0"/>
              </a:rPr>
              <a:t>The polar fibers retract, separating the homologous pairs. </a:t>
            </a:r>
          </a:p>
        </p:txBody>
      </p:sp>
      <p:sp>
        <p:nvSpPr>
          <p:cNvPr id="83" name="Freeform 82"/>
          <p:cNvSpPr/>
          <p:nvPr/>
        </p:nvSpPr>
        <p:spPr>
          <a:xfrm>
            <a:off x="5791200" y="914400"/>
            <a:ext cx="582613" cy="9144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4" name="Freeform 83"/>
          <p:cNvSpPr/>
          <p:nvPr/>
        </p:nvSpPr>
        <p:spPr>
          <a:xfrm flipH="1">
            <a:off x="6754813" y="1219200"/>
            <a:ext cx="103187" cy="6858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5" name="Freeform 84"/>
          <p:cNvSpPr/>
          <p:nvPr/>
        </p:nvSpPr>
        <p:spPr>
          <a:xfrm flipH="1">
            <a:off x="7010400" y="990600"/>
            <a:ext cx="914400" cy="9144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6" name="Freeform 85"/>
          <p:cNvSpPr/>
          <p:nvPr/>
        </p:nvSpPr>
        <p:spPr>
          <a:xfrm flipV="1">
            <a:off x="5715000" y="3429000"/>
            <a:ext cx="582613" cy="9144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7" name="Freeform 86"/>
          <p:cNvSpPr/>
          <p:nvPr/>
        </p:nvSpPr>
        <p:spPr>
          <a:xfrm flipH="1" flipV="1">
            <a:off x="6678613" y="3429000"/>
            <a:ext cx="103187" cy="5334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8" name="Freeform 87"/>
          <p:cNvSpPr/>
          <p:nvPr/>
        </p:nvSpPr>
        <p:spPr>
          <a:xfrm flipH="1" flipV="1">
            <a:off x="6934200" y="3352800"/>
            <a:ext cx="990600" cy="9906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89" name="Group 53"/>
          <p:cNvGrpSpPr>
            <a:grpSpLocks/>
          </p:cNvGrpSpPr>
          <p:nvPr/>
        </p:nvGrpSpPr>
        <p:grpSpPr bwMode="auto">
          <a:xfrm rot="5400000">
            <a:off x="7727950" y="1492250"/>
            <a:ext cx="268288" cy="788988"/>
            <a:chOff x="7116024" y="4689695"/>
            <a:chExt cx="268133" cy="788829"/>
          </a:xfrm>
        </p:grpSpPr>
        <p:sp>
          <p:nvSpPr>
            <p:cNvPr id="90" name="Freeform 89"/>
            <p:cNvSpPr/>
            <p:nvPr/>
          </p:nvSpPr>
          <p:spPr>
            <a:xfrm>
              <a:off x="7116024" y="4684934"/>
              <a:ext cx="114234" cy="787241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1" name="Freeform 90"/>
            <p:cNvSpPr/>
            <p:nvPr/>
          </p:nvSpPr>
          <p:spPr>
            <a:xfrm flipH="1">
              <a:off x="7269923" y="4686521"/>
              <a:ext cx="114234" cy="787241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92" name="Group 91"/>
          <p:cNvGrpSpPr>
            <a:grpSpLocks/>
          </p:cNvGrpSpPr>
          <p:nvPr/>
        </p:nvGrpSpPr>
        <p:grpSpPr bwMode="auto">
          <a:xfrm flipV="1">
            <a:off x="5105400" y="3276600"/>
            <a:ext cx="1143000" cy="314325"/>
            <a:chOff x="6477000" y="5638800"/>
            <a:chExt cx="1142999" cy="313817"/>
          </a:xfrm>
        </p:grpSpPr>
        <p:grpSp>
          <p:nvGrpSpPr>
            <p:cNvPr id="20531" name="Group 38"/>
            <p:cNvGrpSpPr>
              <a:grpSpLocks/>
            </p:cNvGrpSpPr>
            <p:nvPr/>
          </p:nvGrpSpPr>
          <p:grpSpPr bwMode="auto">
            <a:xfrm>
              <a:off x="6477000" y="5638800"/>
              <a:ext cx="1142999" cy="304776"/>
              <a:chOff x="6324598" y="5241250"/>
              <a:chExt cx="1142999" cy="304776"/>
            </a:xfrm>
          </p:grpSpPr>
          <p:sp>
            <p:nvSpPr>
              <p:cNvPr id="95" name="Freeform 94"/>
              <p:cNvSpPr/>
              <p:nvPr/>
            </p:nvSpPr>
            <p:spPr>
              <a:xfrm rot="5400000">
                <a:off x="6827945" y="4737902"/>
                <a:ext cx="136305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6" name="Freeform 95"/>
              <p:cNvSpPr/>
              <p:nvPr/>
            </p:nvSpPr>
            <p:spPr>
              <a:xfrm rot="5400000" flipH="1">
                <a:off x="6827945" y="4905906"/>
                <a:ext cx="136305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94" name="Freeform 93"/>
            <p:cNvSpPr/>
            <p:nvPr/>
          </p:nvSpPr>
          <p:spPr>
            <a:xfrm>
              <a:off x="6477000" y="5879710"/>
              <a:ext cx="271463" cy="72907"/>
            </a:xfrm>
            <a:custGeom>
              <a:avLst/>
              <a:gdLst>
                <a:gd name="connsiteX0" fmla="*/ 0 w 271462"/>
                <a:gd name="connsiteY0" fmla="*/ 73025 h 73025"/>
                <a:gd name="connsiteX1" fmla="*/ 152400 w 271462"/>
                <a:gd name="connsiteY1" fmla="*/ 25400 h 73025"/>
                <a:gd name="connsiteX2" fmla="*/ 271462 w 271462"/>
                <a:gd name="connsiteY2" fmla="*/ 6350 h 73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1462" h="73025">
                  <a:moveTo>
                    <a:pt x="0" y="73025"/>
                  </a:moveTo>
                  <a:cubicBezTo>
                    <a:pt x="53578" y="54769"/>
                    <a:pt x="107156" y="36513"/>
                    <a:pt x="152400" y="25400"/>
                  </a:cubicBezTo>
                  <a:cubicBezTo>
                    <a:pt x="197644" y="14288"/>
                    <a:pt x="249237" y="0"/>
                    <a:pt x="271462" y="6350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97" name="Group 96"/>
          <p:cNvGrpSpPr>
            <a:grpSpLocks/>
          </p:cNvGrpSpPr>
          <p:nvPr/>
        </p:nvGrpSpPr>
        <p:grpSpPr bwMode="auto">
          <a:xfrm flipV="1">
            <a:off x="5105400" y="1676400"/>
            <a:ext cx="1143000" cy="304800"/>
            <a:chOff x="6477000" y="5257800"/>
            <a:chExt cx="1142999" cy="304776"/>
          </a:xfrm>
        </p:grpSpPr>
        <p:grpSp>
          <p:nvGrpSpPr>
            <p:cNvPr id="20527" name="Group 39"/>
            <p:cNvGrpSpPr>
              <a:grpSpLocks/>
            </p:cNvGrpSpPr>
            <p:nvPr/>
          </p:nvGrpSpPr>
          <p:grpSpPr bwMode="auto">
            <a:xfrm>
              <a:off x="6477000" y="5257800"/>
              <a:ext cx="1142999" cy="304776"/>
              <a:chOff x="6324598" y="4860250"/>
              <a:chExt cx="1142999" cy="304776"/>
            </a:xfrm>
          </p:grpSpPr>
          <p:sp>
            <p:nvSpPr>
              <p:cNvPr id="100" name="Freeform 99"/>
              <p:cNvSpPr/>
              <p:nvPr/>
            </p:nvSpPr>
            <p:spPr>
              <a:xfrm rot="5400000">
                <a:off x="6827840" y="4357007"/>
                <a:ext cx="136514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1" name="Freeform 100"/>
              <p:cNvSpPr/>
              <p:nvPr/>
            </p:nvSpPr>
            <p:spPr>
              <a:xfrm rot="5400000" flipH="1">
                <a:off x="6827840" y="4525269"/>
                <a:ext cx="136514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99" name="Freeform 98"/>
            <p:cNvSpPr/>
            <p:nvPr/>
          </p:nvSpPr>
          <p:spPr>
            <a:xfrm>
              <a:off x="6477000" y="5257800"/>
              <a:ext cx="304800" cy="66670"/>
            </a:xfrm>
            <a:custGeom>
              <a:avLst/>
              <a:gdLst>
                <a:gd name="connsiteX0" fmla="*/ 0 w 304800"/>
                <a:gd name="connsiteY0" fmla="*/ 0 h 66675"/>
                <a:gd name="connsiteX1" fmla="*/ 147638 w 304800"/>
                <a:gd name="connsiteY1" fmla="*/ 38100 h 66675"/>
                <a:gd name="connsiteX2" fmla="*/ 304800 w 304800"/>
                <a:gd name="connsiteY2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66675">
                  <a:moveTo>
                    <a:pt x="0" y="0"/>
                  </a:moveTo>
                  <a:cubicBezTo>
                    <a:pt x="48419" y="13494"/>
                    <a:pt x="96838" y="26988"/>
                    <a:pt x="147638" y="38100"/>
                  </a:cubicBezTo>
                  <a:cubicBezTo>
                    <a:pt x="198438" y="49213"/>
                    <a:pt x="280194" y="61913"/>
                    <a:pt x="304800" y="66675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02" name="Group 54"/>
          <p:cNvGrpSpPr>
            <a:grpSpLocks/>
          </p:cNvGrpSpPr>
          <p:nvPr/>
        </p:nvGrpSpPr>
        <p:grpSpPr bwMode="auto">
          <a:xfrm rot="5400000">
            <a:off x="6699250" y="1682750"/>
            <a:ext cx="192088" cy="484188"/>
            <a:chOff x="7116024" y="4689695"/>
            <a:chExt cx="268133" cy="788829"/>
          </a:xfrm>
        </p:grpSpPr>
        <p:sp>
          <p:nvSpPr>
            <p:cNvPr id="103" name="Freeform 102"/>
            <p:cNvSpPr/>
            <p:nvPr/>
          </p:nvSpPr>
          <p:spPr>
            <a:xfrm>
              <a:off x="7116024" y="4689695"/>
              <a:ext cx="115230" cy="788829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4" name="Freeform 103"/>
            <p:cNvSpPr/>
            <p:nvPr/>
          </p:nvSpPr>
          <p:spPr>
            <a:xfrm flipH="1">
              <a:off x="7268927" y="4689695"/>
              <a:ext cx="115230" cy="788829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05" name="Group 63"/>
          <p:cNvGrpSpPr>
            <a:grpSpLocks/>
          </p:cNvGrpSpPr>
          <p:nvPr/>
        </p:nvGrpSpPr>
        <p:grpSpPr bwMode="auto">
          <a:xfrm rot="5400000">
            <a:off x="7727950" y="2940050"/>
            <a:ext cx="268288" cy="788988"/>
            <a:chOff x="7116024" y="4689695"/>
            <a:chExt cx="268133" cy="788829"/>
          </a:xfrm>
        </p:grpSpPr>
        <p:sp>
          <p:nvSpPr>
            <p:cNvPr id="106" name="Freeform 105"/>
            <p:cNvSpPr/>
            <p:nvPr/>
          </p:nvSpPr>
          <p:spPr>
            <a:xfrm>
              <a:off x="7116024" y="4684934"/>
              <a:ext cx="114234" cy="787241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rgbClr val="219A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7" name="Freeform 106"/>
            <p:cNvSpPr/>
            <p:nvPr/>
          </p:nvSpPr>
          <p:spPr>
            <a:xfrm flipH="1">
              <a:off x="7269923" y="4686521"/>
              <a:ext cx="114234" cy="787241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rgbClr val="219A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08" name="Group 66"/>
          <p:cNvGrpSpPr>
            <a:grpSpLocks/>
          </p:cNvGrpSpPr>
          <p:nvPr/>
        </p:nvGrpSpPr>
        <p:grpSpPr bwMode="auto">
          <a:xfrm rot="5400000">
            <a:off x="6623050" y="3206750"/>
            <a:ext cx="192088" cy="484188"/>
            <a:chOff x="7116024" y="4689695"/>
            <a:chExt cx="268133" cy="788829"/>
          </a:xfrm>
        </p:grpSpPr>
        <p:sp>
          <p:nvSpPr>
            <p:cNvPr id="109" name="Freeform 108"/>
            <p:cNvSpPr/>
            <p:nvPr/>
          </p:nvSpPr>
          <p:spPr>
            <a:xfrm>
              <a:off x="7116024" y="4689695"/>
              <a:ext cx="115230" cy="788829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0" name="Freeform 109"/>
            <p:cNvSpPr/>
            <p:nvPr/>
          </p:nvSpPr>
          <p:spPr>
            <a:xfrm flipH="1">
              <a:off x="7268927" y="4689695"/>
              <a:ext cx="115230" cy="788829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11" name="Freeform 110"/>
          <p:cNvSpPr/>
          <p:nvPr/>
        </p:nvSpPr>
        <p:spPr>
          <a:xfrm>
            <a:off x="5791200" y="914400"/>
            <a:ext cx="609600" cy="16002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2" name="Freeform 111"/>
          <p:cNvSpPr/>
          <p:nvPr/>
        </p:nvSpPr>
        <p:spPr>
          <a:xfrm flipH="1">
            <a:off x="6781800" y="1219200"/>
            <a:ext cx="76200" cy="13716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3" name="Freeform 112"/>
          <p:cNvSpPr/>
          <p:nvPr/>
        </p:nvSpPr>
        <p:spPr>
          <a:xfrm flipH="1">
            <a:off x="7037388" y="990600"/>
            <a:ext cx="963612" cy="15240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4" name="Freeform 113"/>
          <p:cNvSpPr/>
          <p:nvPr/>
        </p:nvSpPr>
        <p:spPr>
          <a:xfrm flipV="1">
            <a:off x="5791200" y="2971800"/>
            <a:ext cx="533400" cy="13716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5" name="Freeform 114"/>
          <p:cNvSpPr/>
          <p:nvPr/>
        </p:nvSpPr>
        <p:spPr>
          <a:xfrm flipH="1" flipV="1">
            <a:off x="6705600" y="2895600"/>
            <a:ext cx="152400" cy="10668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6" name="Freeform 115"/>
          <p:cNvSpPr/>
          <p:nvPr/>
        </p:nvSpPr>
        <p:spPr>
          <a:xfrm flipH="1" flipV="1">
            <a:off x="6961188" y="2895600"/>
            <a:ext cx="1039812" cy="14478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31" name="Group 30"/>
          <p:cNvGrpSpPr>
            <a:grpSpLocks/>
          </p:cNvGrpSpPr>
          <p:nvPr/>
        </p:nvGrpSpPr>
        <p:grpSpPr bwMode="auto">
          <a:xfrm flipV="1">
            <a:off x="5105400" y="2362200"/>
            <a:ext cx="1143000" cy="304800"/>
            <a:chOff x="6477000" y="5257800"/>
            <a:chExt cx="1142999" cy="304776"/>
          </a:xfrm>
        </p:grpSpPr>
        <p:grpSp>
          <p:nvGrpSpPr>
            <p:cNvPr id="20517" name="Group 39"/>
            <p:cNvGrpSpPr>
              <a:grpSpLocks/>
            </p:cNvGrpSpPr>
            <p:nvPr/>
          </p:nvGrpSpPr>
          <p:grpSpPr bwMode="auto">
            <a:xfrm>
              <a:off x="6477000" y="5257800"/>
              <a:ext cx="1142999" cy="304776"/>
              <a:chOff x="6324598" y="4860250"/>
              <a:chExt cx="1142999" cy="304776"/>
            </a:xfrm>
          </p:grpSpPr>
          <p:sp>
            <p:nvSpPr>
              <p:cNvPr id="34" name="Freeform 33"/>
              <p:cNvSpPr/>
              <p:nvPr/>
            </p:nvSpPr>
            <p:spPr>
              <a:xfrm rot="5400000">
                <a:off x="6827840" y="4357007"/>
                <a:ext cx="136514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5" name="Freeform 34"/>
              <p:cNvSpPr/>
              <p:nvPr/>
            </p:nvSpPr>
            <p:spPr>
              <a:xfrm rot="5400000" flipH="1">
                <a:off x="6827840" y="4525269"/>
                <a:ext cx="136514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33" name="Freeform 32"/>
            <p:cNvSpPr/>
            <p:nvPr/>
          </p:nvSpPr>
          <p:spPr>
            <a:xfrm>
              <a:off x="6477000" y="5257800"/>
              <a:ext cx="304800" cy="66670"/>
            </a:xfrm>
            <a:custGeom>
              <a:avLst/>
              <a:gdLst>
                <a:gd name="connsiteX0" fmla="*/ 0 w 304800"/>
                <a:gd name="connsiteY0" fmla="*/ 0 h 66675"/>
                <a:gd name="connsiteX1" fmla="*/ 147638 w 304800"/>
                <a:gd name="connsiteY1" fmla="*/ 38100 h 66675"/>
                <a:gd name="connsiteX2" fmla="*/ 304800 w 304800"/>
                <a:gd name="connsiteY2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66675">
                  <a:moveTo>
                    <a:pt x="0" y="0"/>
                  </a:moveTo>
                  <a:cubicBezTo>
                    <a:pt x="48419" y="13494"/>
                    <a:pt x="96838" y="26988"/>
                    <a:pt x="147638" y="38100"/>
                  </a:cubicBezTo>
                  <a:cubicBezTo>
                    <a:pt x="198438" y="49213"/>
                    <a:pt x="280194" y="61913"/>
                    <a:pt x="304800" y="66675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0" name="Group 54"/>
          <p:cNvGrpSpPr>
            <a:grpSpLocks/>
          </p:cNvGrpSpPr>
          <p:nvPr/>
        </p:nvGrpSpPr>
        <p:grpSpPr bwMode="auto">
          <a:xfrm rot="5400000">
            <a:off x="6699250" y="2381250"/>
            <a:ext cx="192088" cy="484188"/>
            <a:chOff x="7116024" y="4689695"/>
            <a:chExt cx="268133" cy="788829"/>
          </a:xfrm>
        </p:grpSpPr>
        <p:sp>
          <p:nvSpPr>
            <p:cNvPr id="24" name="Freeform 23"/>
            <p:cNvSpPr/>
            <p:nvPr/>
          </p:nvSpPr>
          <p:spPr>
            <a:xfrm>
              <a:off x="7116024" y="4689695"/>
              <a:ext cx="115230" cy="788829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 flipH="1">
              <a:off x="7268927" y="4689695"/>
              <a:ext cx="115230" cy="788829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4" name="Group 63"/>
          <p:cNvGrpSpPr>
            <a:grpSpLocks/>
          </p:cNvGrpSpPr>
          <p:nvPr/>
        </p:nvGrpSpPr>
        <p:grpSpPr bwMode="auto">
          <a:xfrm rot="5400000">
            <a:off x="7727950" y="2482850"/>
            <a:ext cx="268288" cy="788988"/>
            <a:chOff x="7116024" y="4689695"/>
            <a:chExt cx="268133" cy="788829"/>
          </a:xfrm>
        </p:grpSpPr>
        <p:sp>
          <p:nvSpPr>
            <p:cNvPr id="15" name="Freeform 14"/>
            <p:cNvSpPr/>
            <p:nvPr/>
          </p:nvSpPr>
          <p:spPr>
            <a:xfrm>
              <a:off x="7116024" y="4684934"/>
              <a:ext cx="114234" cy="787241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rgbClr val="219A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 flipH="1">
              <a:off x="7269923" y="4686521"/>
              <a:ext cx="114234" cy="787241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rgbClr val="219A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1" name="Group 66"/>
          <p:cNvGrpSpPr>
            <a:grpSpLocks/>
          </p:cNvGrpSpPr>
          <p:nvPr/>
        </p:nvGrpSpPr>
        <p:grpSpPr bwMode="auto">
          <a:xfrm rot="5400000">
            <a:off x="6699250" y="2609850"/>
            <a:ext cx="192088" cy="484188"/>
            <a:chOff x="7116024" y="4689695"/>
            <a:chExt cx="268133" cy="788829"/>
          </a:xfrm>
        </p:grpSpPr>
        <p:sp>
          <p:nvSpPr>
            <p:cNvPr id="22" name="Freeform 21"/>
            <p:cNvSpPr/>
            <p:nvPr/>
          </p:nvSpPr>
          <p:spPr>
            <a:xfrm>
              <a:off x="7116024" y="4689695"/>
              <a:ext cx="115230" cy="788829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 flipH="1">
              <a:off x="7268927" y="4689695"/>
              <a:ext cx="115230" cy="788829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5" name="Cloud 74"/>
          <p:cNvSpPr/>
          <p:nvPr/>
        </p:nvSpPr>
        <p:spPr>
          <a:xfrm flipH="1">
            <a:off x="4343400" y="1219200"/>
            <a:ext cx="4648200" cy="2895600"/>
          </a:xfrm>
          <a:prstGeom prst="cloud">
            <a:avLst/>
          </a:prstGeom>
          <a:gradFill flip="none" rotWithShape="1">
            <a:gsLst>
              <a:gs pos="0">
                <a:srgbClr val="F5E4D3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1FEFF"/>
                                      </p:to>
                                    </p:animClr>
                                    <p:animClr clrSpc="rgb" dir="cw">
                                      <p:cBhvr>
                                        <p:cTn id="16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1FEFF"/>
                                      </p:to>
                                    </p:animClr>
                                    <p:set>
                                      <p:cBhvr>
                                        <p:cTn id="17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1FEFF"/>
                                      </p:to>
                                    </p:animClr>
                                    <p:animClr clrSpc="rgb" dir="cw">
                                      <p:cBhvr>
                                        <p:cTn id="27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1FEFF"/>
                                      </p:to>
                                    </p:animClr>
                                    <p:set>
                                      <p:cBhvr>
                                        <p:cTn id="28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3F9FD"/>
                                      </p:to>
                                    </p:animClr>
                                    <p:animClr clrSpc="rgb" dir="cw">
                                      <p:cBhvr>
                                        <p:cTn id="38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F9FD"/>
                                      </p:to>
                                    </p:animClr>
                                    <p:set>
                                      <p:cBhvr>
                                        <p:cTn id="39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76" grpId="0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111" grpId="1" animBg="1"/>
      <p:bldP spid="112" grpId="1" animBg="1"/>
      <p:bldP spid="113" grpId="1" animBg="1"/>
      <p:bldP spid="114" grpId="1" animBg="1"/>
      <p:bldP spid="115" grpId="1" animBg="1"/>
      <p:bldP spid="116" grpId="1" animBg="1"/>
      <p:bldP spid="75" grpId="0" animBg="1"/>
      <p:bldP spid="75" grpId="1" animBg="1"/>
      <p:bldP spid="75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43400" y="228600"/>
            <a:ext cx="4467225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67200" y="533400"/>
            <a:ext cx="44958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4724400" y="533400"/>
            <a:ext cx="3810000" cy="41910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8" name="Oval 47"/>
          <p:cNvSpPr/>
          <p:nvPr/>
        </p:nvSpPr>
        <p:spPr>
          <a:xfrm>
            <a:off x="4876800" y="609600"/>
            <a:ext cx="3581400" cy="21336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9" name="Oval 48"/>
          <p:cNvSpPr/>
          <p:nvPr/>
        </p:nvSpPr>
        <p:spPr>
          <a:xfrm>
            <a:off x="4876800" y="2514600"/>
            <a:ext cx="3581400" cy="2133600"/>
          </a:xfrm>
          <a:prstGeom prst="ellipse">
            <a:avLst/>
          </a:prstGeom>
          <a:solidFill>
            <a:srgbClr val="E3FDFC"/>
          </a:solidFill>
          <a:ln w="41275" cmpd="sng">
            <a:solidFill>
              <a:schemeClr val="accent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81601"/>
            <a:ext cx="66294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spc="-150" dirty="0" smtClean="0"/>
              <a:t>Telophase 1</a:t>
            </a:r>
            <a:endParaRPr lang="en-US" sz="4800" spc="-15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5257800"/>
            <a:ext cx="6629400" cy="1295400"/>
          </a:xfrm>
          <a:prstGeom prst="rect">
            <a:avLst/>
          </a:prstGeom>
        </p:spPr>
        <p:txBody>
          <a:bodyPr lIns="45720" tIns="0" rIns="45720" bIns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sz="4200" b="1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477000" y="7620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8" name="Rectangle 7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 rot="10800000">
            <a:off x="6400800" y="4038600"/>
            <a:ext cx="457200" cy="381000"/>
            <a:chOff x="685800" y="609600"/>
            <a:chExt cx="609600" cy="457200"/>
          </a:xfrm>
          <a:solidFill>
            <a:srgbClr val="FF0000">
              <a:alpha val="30980"/>
            </a:srgbClr>
          </a:solidFill>
        </p:grpSpPr>
        <p:sp>
          <p:nvSpPr>
            <p:cNvPr id="11" name="Rectangle 10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3" name="Freeform 12"/>
          <p:cNvSpPr/>
          <p:nvPr/>
        </p:nvSpPr>
        <p:spPr>
          <a:xfrm>
            <a:off x="5791200" y="914400"/>
            <a:ext cx="582613" cy="9144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Freeform 13"/>
          <p:cNvSpPr/>
          <p:nvPr/>
        </p:nvSpPr>
        <p:spPr>
          <a:xfrm flipH="1">
            <a:off x="6754813" y="1219200"/>
            <a:ext cx="103187" cy="6858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 flipH="1">
            <a:off x="7010400" y="990600"/>
            <a:ext cx="914400" cy="9144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Freeform 15"/>
          <p:cNvSpPr/>
          <p:nvPr/>
        </p:nvSpPr>
        <p:spPr>
          <a:xfrm flipV="1">
            <a:off x="5715000" y="3429000"/>
            <a:ext cx="582613" cy="9144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 flipH="1" flipV="1">
            <a:off x="6678613" y="3429000"/>
            <a:ext cx="103187" cy="5334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Freeform 17"/>
          <p:cNvSpPr/>
          <p:nvPr/>
        </p:nvSpPr>
        <p:spPr>
          <a:xfrm flipH="1" flipV="1">
            <a:off x="6934200" y="3352800"/>
            <a:ext cx="990600" cy="990600"/>
          </a:xfrm>
          <a:custGeom>
            <a:avLst/>
            <a:gdLst>
              <a:gd name="connsiteX0" fmla="*/ 559806 w 559806"/>
              <a:gd name="connsiteY0" fmla="*/ 0 h 1539089"/>
              <a:gd name="connsiteX1" fmla="*/ 333470 w 559806"/>
              <a:gd name="connsiteY1" fmla="*/ 172016 h 1539089"/>
              <a:gd name="connsiteX2" fmla="*/ 161454 w 559806"/>
              <a:gd name="connsiteY2" fmla="*/ 470780 h 1539089"/>
              <a:gd name="connsiteX3" fmla="*/ 43759 w 559806"/>
              <a:gd name="connsiteY3" fmla="*/ 1023042 h 1539089"/>
              <a:gd name="connsiteX4" fmla="*/ 16598 w 559806"/>
              <a:gd name="connsiteY4" fmla="*/ 1539089 h 1539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806" h="1539089">
                <a:moveTo>
                  <a:pt x="559806" y="0"/>
                </a:moveTo>
                <a:cubicBezTo>
                  <a:pt x="479834" y="46776"/>
                  <a:pt x="399862" y="93553"/>
                  <a:pt x="333470" y="172016"/>
                </a:cubicBezTo>
                <a:cubicBezTo>
                  <a:pt x="267078" y="250479"/>
                  <a:pt x="209739" y="328942"/>
                  <a:pt x="161454" y="470780"/>
                </a:cubicBezTo>
                <a:cubicBezTo>
                  <a:pt x="113169" y="612618"/>
                  <a:pt x="67902" y="844991"/>
                  <a:pt x="43759" y="1023042"/>
                </a:cubicBezTo>
                <a:cubicBezTo>
                  <a:pt x="19616" y="1201093"/>
                  <a:pt x="0" y="1453081"/>
                  <a:pt x="16598" y="1539089"/>
                </a:cubicBezTo>
              </a:path>
            </a:pathLst>
          </a:custGeom>
          <a:ln w="19050">
            <a:solidFill>
              <a:schemeClr val="tx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21520" name="Group 53"/>
          <p:cNvGrpSpPr>
            <a:grpSpLocks/>
          </p:cNvGrpSpPr>
          <p:nvPr/>
        </p:nvGrpSpPr>
        <p:grpSpPr bwMode="auto">
          <a:xfrm rot="5400000">
            <a:off x="7727950" y="1492250"/>
            <a:ext cx="268288" cy="788988"/>
            <a:chOff x="7116024" y="4689695"/>
            <a:chExt cx="268133" cy="788829"/>
          </a:xfrm>
        </p:grpSpPr>
        <p:sp>
          <p:nvSpPr>
            <p:cNvPr id="20" name="Freeform 19"/>
            <p:cNvSpPr/>
            <p:nvPr/>
          </p:nvSpPr>
          <p:spPr>
            <a:xfrm>
              <a:off x="7116024" y="4684934"/>
              <a:ext cx="114234" cy="787241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 flipH="1">
              <a:off x="7269923" y="4686521"/>
              <a:ext cx="114234" cy="787241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1521" name="Group 21"/>
          <p:cNvGrpSpPr>
            <a:grpSpLocks/>
          </p:cNvGrpSpPr>
          <p:nvPr/>
        </p:nvGrpSpPr>
        <p:grpSpPr bwMode="auto">
          <a:xfrm flipV="1">
            <a:off x="5105400" y="3276600"/>
            <a:ext cx="1143000" cy="314325"/>
            <a:chOff x="6477000" y="5638800"/>
            <a:chExt cx="1142999" cy="313817"/>
          </a:xfrm>
        </p:grpSpPr>
        <p:grpSp>
          <p:nvGrpSpPr>
            <p:cNvPr id="21538" name="Group 38"/>
            <p:cNvGrpSpPr>
              <a:grpSpLocks/>
            </p:cNvGrpSpPr>
            <p:nvPr/>
          </p:nvGrpSpPr>
          <p:grpSpPr bwMode="auto">
            <a:xfrm>
              <a:off x="6477000" y="5638800"/>
              <a:ext cx="1142999" cy="304776"/>
              <a:chOff x="6324598" y="5241250"/>
              <a:chExt cx="1142999" cy="304776"/>
            </a:xfrm>
          </p:grpSpPr>
          <p:sp>
            <p:nvSpPr>
              <p:cNvPr id="25" name="Freeform 24"/>
              <p:cNvSpPr/>
              <p:nvPr/>
            </p:nvSpPr>
            <p:spPr>
              <a:xfrm rot="5400000">
                <a:off x="6827945" y="4737902"/>
                <a:ext cx="136305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 flipH="1">
                <a:off x="6827945" y="4905906"/>
                <a:ext cx="136305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24" name="Freeform 23"/>
            <p:cNvSpPr/>
            <p:nvPr/>
          </p:nvSpPr>
          <p:spPr>
            <a:xfrm>
              <a:off x="6477000" y="5879710"/>
              <a:ext cx="271463" cy="72907"/>
            </a:xfrm>
            <a:custGeom>
              <a:avLst/>
              <a:gdLst>
                <a:gd name="connsiteX0" fmla="*/ 0 w 271462"/>
                <a:gd name="connsiteY0" fmla="*/ 73025 h 73025"/>
                <a:gd name="connsiteX1" fmla="*/ 152400 w 271462"/>
                <a:gd name="connsiteY1" fmla="*/ 25400 h 73025"/>
                <a:gd name="connsiteX2" fmla="*/ 271462 w 271462"/>
                <a:gd name="connsiteY2" fmla="*/ 6350 h 73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1462" h="73025">
                  <a:moveTo>
                    <a:pt x="0" y="73025"/>
                  </a:moveTo>
                  <a:cubicBezTo>
                    <a:pt x="53578" y="54769"/>
                    <a:pt x="107156" y="36513"/>
                    <a:pt x="152400" y="25400"/>
                  </a:cubicBezTo>
                  <a:cubicBezTo>
                    <a:pt x="197644" y="14288"/>
                    <a:pt x="249237" y="0"/>
                    <a:pt x="271462" y="6350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1522" name="Group 26"/>
          <p:cNvGrpSpPr>
            <a:grpSpLocks/>
          </p:cNvGrpSpPr>
          <p:nvPr/>
        </p:nvGrpSpPr>
        <p:grpSpPr bwMode="auto">
          <a:xfrm flipV="1">
            <a:off x="5105400" y="1676400"/>
            <a:ext cx="1143000" cy="304800"/>
            <a:chOff x="6477000" y="5257800"/>
            <a:chExt cx="1142999" cy="304776"/>
          </a:xfrm>
        </p:grpSpPr>
        <p:grpSp>
          <p:nvGrpSpPr>
            <p:cNvPr id="21534" name="Group 39"/>
            <p:cNvGrpSpPr>
              <a:grpSpLocks/>
            </p:cNvGrpSpPr>
            <p:nvPr/>
          </p:nvGrpSpPr>
          <p:grpSpPr bwMode="auto">
            <a:xfrm>
              <a:off x="6477000" y="5257800"/>
              <a:ext cx="1142999" cy="304776"/>
              <a:chOff x="6324598" y="4860250"/>
              <a:chExt cx="1142999" cy="304776"/>
            </a:xfrm>
          </p:grpSpPr>
          <p:sp>
            <p:nvSpPr>
              <p:cNvPr id="30" name="Freeform 29"/>
              <p:cNvSpPr/>
              <p:nvPr/>
            </p:nvSpPr>
            <p:spPr>
              <a:xfrm rot="5400000">
                <a:off x="6827840" y="4357007"/>
                <a:ext cx="136514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1" name="Freeform 30"/>
              <p:cNvSpPr/>
              <p:nvPr/>
            </p:nvSpPr>
            <p:spPr>
              <a:xfrm rot="5400000" flipH="1">
                <a:off x="6827840" y="4525269"/>
                <a:ext cx="136514" cy="1142999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29" name="Freeform 28"/>
            <p:cNvSpPr/>
            <p:nvPr/>
          </p:nvSpPr>
          <p:spPr>
            <a:xfrm>
              <a:off x="6477000" y="5257800"/>
              <a:ext cx="304800" cy="66670"/>
            </a:xfrm>
            <a:custGeom>
              <a:avLst/>
              <a:gdLst>
                <a:gd name="connsiteX0" fmla="*/ 0 w 304800"/>
                <a:gd name="connsiteY0" fmla="*/ 0 h 66675"/>
                <a:gd name="connsiteX1" fmla="*/ 147638 w 304800"/>
                <a:gd name="connsiteY1" fmla="*/ 38100 h 66675"/>
                <a:gd name="connsiteX2" fmla="*/ 304800 w 304800"/>
                <a:gd name="connsiteY2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66675">
                  <a:moveTo>
                    <a:pt x="0" y="0"/>
                  </a:moveTo>
                  <a:cubicBezTo>
                    <a:pt x="48419" y="13494"/>
                    <a:pt x="96838" y="26988"/>
                    <a:pt x="147638" y="38100"/>
                  </a:cubicBezTo>
                  <a:cubicBezTo>
                    <a:pt x="198438" y="49213"/>
                    <a:pt x="280194" y="61913"/>
                    <a:pt x="304800" y="66675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1523" name="Group 54"/>
          <p:cNvGrpSpPr>
            <a:grpSpLocks/>
          </p:cNvGrpSpPr>
          <p:nvPr/>
        </p:nvGrpSpPr>
        <p:grpSpPr bwMode="auto">
          <a:xfrm rot="5400000">
            <a:off x="6699250" y="1682750"/>
            <a:ext cx="192088" cy="484188"/>
            <a:chOff x="7116024" y="4689695"/>
            <a:chExt cx="268133" cy="788829"/>
          </a:xfrm>
        </p:grpSpPr>
        <p:sp>
          <p:nvSpPr>
            <p:cNvPr id="33" name="Freeform 32"/>
            <p:cNvSpPr/>
            <p:nvPr/>
          </p:nvSpPr>
          <p:spPr>
            <a:xfrm>
              <a:off x="7116024" y="4689695"/>
              <a:ext cx="115230" cy="788829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 flipH="1">
              <a:off x="7268927" y="4689695"/>
              <a:ext cx="115230" cy="788829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1524" name="Group 63"/>
          <p:cNvGrpSpPr>
            <a:grpSpLocks/>
          </p:cNvGrpSpPr>
          <p:nvPr/>
        </p:nvGrpSpPr>
        <p:grpSpPr bwMode="auto">
          <a:xfrm rot="5400000">
            <a:off x="7727950" y="2940050"/>
            <a:ext cx="268288" cy="788988"/>
            <a:chOff x="7116024" y="4689695"/>
            <a:chExt cx="268133" cy="788829"/>
          </a:xfrm>
        </p:grpSpPr>
        <p:sp>
          <p:nvSpPr>
            <p:cNvPr id="36" name="Freeform 35"/>
            <p:cNvSpPr/>
            <p:nvPr/>
          </p:nvSpPr>
          <p:spPr>
            <a:xfrm>
              <a:off x="7116024" y="4684934"/>
              <a:ext cx="114234" cy="787241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rgbClr val="219A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 flipH="1">
              <a:off x="7269923" y="4686521"/>
              <a:ext cx="114234" cy="787241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rgbClr val="219A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1525" name="Group 66"/>
          <p:cNvGrpSpPr>
            <a:grpSpLocks/>
          </p:cNvGrpSpPr>
          <p:nvPr/>
        </p:nvGrpSpPr>
        <p:grpSpPr bwMode="auto">
          <a:xfrm rot="5400000">
            <a:off x="6623050" y="3206750"/>
            <a:ext cx="192088" cy="484188"/>
            <a:chOff x="7116024" y="4689695"/>
            <a:chExt cx="268133" cy="788829"/>
          </a:xfrm>
        </p:grpSpPr>
        <p:sp>
          <p:nvSpPr>
            <p:cNvPr id="39" name="Freeform 38"/>
            <p:cNvSpPr/>
            <p:nvPr/>
          </p:nvSpPr>
          <p:spPr>
            <a:xfrm>
              <a:off x="7116024" y="4689695"/>
              <a:ext cx="115230" cy="788829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0" name="Freeform 39"/>
            <p:cNvSpPr/>
            <p:nvPr/>
          </p:nvSpPr>
          <p:spPr>
            <a:xfrm flipH="1">
              <a:off x="7268927" y="4689695"/>
              <a:ext cx="115230" cy="788829"/>
            </a:xfrm>
            <a:custGeom>
              <a:avLst/>
              <a:gdLst>
                <a:gd name="connsiteX0" fmla="*/ 36214 w 114677"/>
                <a:gd name="connsiteY0" fmla="*/ 0 h 787652"/>
                <a:gd name="connsiteX1" fmla="*/ 108641 w 114677"/>
                <a:gd name="connsiteY1" fmla="*/ 316871 h 787652"/>
                <a:gd name="connsiteX2" fmla="*/ 0 w 114677"/>
                <a:gd name="connsiteY2" fmla="*/ 787652 h 787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677" h="787652">
                  <a:moveTo>
                    <a:pt x="36214" y="0"/>
                  </a:moveTo>
                  <a:cubicBezTo>
                    <a:pt x="75445" y="92798"/>
                    <a:pt x="114677" y="185596"/>
                    <a:pt x="108641" y="316871"/>
                  </a:cubicBezTo>
                  <a:cubicBezTo>
                    <a:pt x="102605" y="448146"/>
                    <a:pt x="0" y="787652"/>
                    <a:pt x="0" y="787652"/>
                  </a:cubicBezTo>
                </a:path>
              </a:pathLst>
            </a:custGeom>
            <a:ln w="762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533400" y="1143000"/>
            <a:ext cx="4038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Baskerville Old Face" pitchFamily="18" charset="0"/>
              </a:rPr>
              <a:t>The cell splits in two, each with one centriole and one set of replicated chromosomes. 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533400" y="2286000"/>
            <a:ext cx="396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Baskerville Old Face" pitchFamily="18" charset="0"/>
              </a:rPr>
              <a:t>The spindle fibers will disappear.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50"/>
                            </p:stCondLst>
                            <p:childTnLst>
                              <p:par>
                                <p:cTn id="1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8" grpId="0" animBg="1"/>
      <p:bldP spid="49" grpId="0" animBg="1"/>
      <p:bldP spid="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4" grpId="0"/>
      <p:bldP spid="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>
            <a:grpSpLocks/>
          </p:cNvGrpSpPr>
          <p:nvPr/>
        </p:nvGrpSpPr>
        <p:grpSpPr bwMode="auto">
          <a:xfrm>
            <a:off x="4876800" y="609600"/>
            <a:ext cx="3581400" cy="2133600"/>
            <a:chOff x="4876800" y="609600"/>
            <a:chExt cx="3581400" cy="2133600"/>
          </a:xfrm>
        </p:grpSpPr>
        <p:sp>
          <p:nvSpPr>
            <p:cNvPr id="38" name="Oval 37"/>
            <p:cNvSpPr/>
            <p:nvPr/>
          </p:nvSpPr>
          <p:spPr>
            <a:xfrm>
              <a:off x="4876800" y="609600"/>
              <a:ext cx="3581400" cy="2133600"/>
            </a:xfrm>
            <a:prstGeom prst="ellipse">
              <a:avLst/>
            </a:prstGeom>
            <a:solidFill>
              <a:srgbClr val="E3FDFC"/>
            </a:solidFill>
            <a:ln w="41275" cmpd="sng"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6477000" y="762000"/>
              <a:ext cx="457200" cy="381000"/>
              <a:chOff x="685800" y="609600"/>
              <a:chExt cx="609600" cy="457200"/>
            </a:xfrm>
            <a:solidFill>
              <a:srgbClr val="FF0000">
                <a:alpha val="30980"/>
              </a:srgbClr>
            </a:solidFill>
          </p:grpSpPr>
          <p:sp>
            <p:nvSpPr>
              <p:cNvPr id="5" name="Rectangle 4"/>
              <p:cNvSpPr/>
              <p:nvPr/>
            </p:nvSpPr>
            <p:spPr>
              <a:xfrm>
                <a:off x="685800" y="609600"/>
                <a:ext cx="609600" cy="304800"/>
              </a:xfrm>
              <a:prstGeom prst="rect">
                <a:avLst/>
              </a:prstGeom>
              <a:grp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838200" y="609600"/>
                <a:ext cx="304800" cy="457200"/>
              </a:xfrm>
              <a:prstGeom prst="rect">
                <a:avLst/>
              </a:prstGeom>
              <a:grp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22550" name="Group 53"/>
            <p:cNvGrpSpPr>
              <a:grpSpLocks/>
            </p:cNvGrpSpPr>
            <p:nvPr/>
          </p:nvGrpSpPr>
          <p:grpSpPr bwMode="auto">
            <a:xfrm rot="5400000">
              <a:off x="7727948" y="1492252"/>
              <a:ext cx="268133" cy="788829"/>
              <a:chOff x="7116024" y="4689695"/>
              <a:chExt cx="268133" cy="788829"/>
            </a:xfrm>
          </p:grpSpPr>
          <p:sp>
            <p:nvSpPr>
              <p:cNvPr id="17" name="Freeform 16"/>
              <p:cNvSpPr/>
              <p:nvPr/>
            </p:nvSpPr>
            <p:spPr>
              <a:xfrm>
                <a:off x="7116024" y="4684774"/>
                <a:ext cx="114300" cy="787400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8" name="Freeform 17"/>
              <p:cNvSpPr/>
              <p:nvPr/>
            </p:nvSpPr>
            <p:spPr>
              <a:xfrm flipH="1">
                <a:off x="7270012" y="4686361"/>
                <a:ext cx="114300" cy="787400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22551" name="Group 23"/>
            <p:cNvGrpSpPr>
              <a:grpSpLocks/>
            </p:cNvGrpSpPr>
            <p:nvPr/>
          </p:nvGrpSpPr>
          <p:grpSpPr bwMode="auto">
            <a:xfrm flipV="1">
              <a:off x="5105400" y="1676400"/>
              <a:ext cx="1142999" cy="304776"/>
              <a:chOff x="6477000" y="5257800"/>
              <a:chExt cx="1142999" cy="304776"/>
            </a:xfrm>
          </p:grpSpPr>
          <p:grpSp>
            <p:nvGrpSpPr>
              <p:cNvPr id="22555" name="Group 39"/>
              <p:cNvGrpSpPr>
                <a:grpSpLocks/>
              </p:cNvGrpSpPr>
              <p:nvPr/>
            </p:nvGrpSpPr>
            <p:grpSpPr bwMode="auto">
              <a:xfrm>
                <a:off x="6477000" y="5257800"/>
                <a:ext cx="1142999" cy="304776"/>
                <a:chOff x="6324598" y="4860250"/>
                <a:chExt cx="1142999" cy="304776"/>
              </a:xfrm>
            </p:grpSpPr>
            <p:sp>
              <p:nvSpPr>
                <p:cNvPr id="27" name="Freeform 26"/>
                <p:cNvSpPr/>
                <p:nvPr/>
              </p:nvSpPr>
              <p:spPr>
                <a:xfrm rot="5400000">
                  <a:off x="6827835" y="4356988"/>
                  <a:ext cx="136525" cy="1143000"/>
                </a:xfrm>
                <a:custGeom>
                  <a:avLst/>
                  <a:gdLst>
                    <a:gd name="connsiteX0" fmla="*/ 36214 w 114677"/>
                    <a:gd name="connsiteY0" fmla="*/ 0 h 787652"/>
                    <a:gd name="connsiteX1" fmla="*/ 108641 w 114677"/>
                    <a:gd name="connsiteY1" fmla="*/ 316871 h 787652"/>
                    <a:gd name="connsiteX2" fmla="*/ 0 w 114677"/>
                    <a:gd name="connsiteY2" fmla="*/ 787652 h 787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677" h="787652">
                      <a:moveTo>
                        <a:pt x="36214" y="0"/>
                      </a:moveTo>
                      <a:cubicBezTo>
                        <a:pt x="75445" y="92798"/>
                        <a:pt x="114677" y="185596"/>
                        <a:pt x="108641" y="316871"/>
                      </a:cubicBezTo>
                      <a:cubicBezTo>
                        <a:pt x="102605" y="448146"/>
                        <a:pt x="0" y="787652"/>
                        <a:pt x="0" y="787652"/>
                      </a:cubicBezTo>
                    </a:path>
                  </a:pathLst>
                </a:cu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8" name="Freeform 27"/>
                <p:cNvSpPr/>
                <p:nvPr/>
              </p:nvSpPr>
              <p:spPr>
                <a:xfrm rot="5400000" flipH="1">
                  <a:off x="6827835" y="4525263"/>
                  <a:ext cx="136525" cy="1143000"/>
                </a:xfrm>
                <a:custGeom>
                  <a:avLst/>
                  <a:gdLst>
                    <a:gd name="connsiteX0" fmla="*/ 36214 w 114677"/>
                    <a:gd name="connsiteY0" fmla="*/ 0 h 787652"/>
                    <a:gd name="connsiteX1" fmla="*/ 108641 w 114677"/>
                    <a:gd name="connsiteY1" fmla="*/ 316871 h 787652"/>
                    <a:gd name="connsiteX2" fmla="*/ 0 w 114677"/>
                    <a:gd name="connsiteY2" fmla="*/ 787652 h 787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677" h="787652">
                      <a:moveTo>
                        <a:pt x="36214" y="0"/>
                      </a:moveTo>
                      <a:cubicBezTo>
                        <a:pt x="75445" y="92798"/>
                        <a:pt x="114677" y="185596"/>
                        <a:pt x="108641" y="316871"/>
                      </a:cubicBezTo>
                      <a:cubicBezTo>
                        <a:pt x="102605" y="448146"/>
                        <a:pt x="0" y="787652"/>
                        <a:pt x="0" y="787652"/>
                      </a:cubicBezTo>
                    </a:path>
                  </a:pathLst>
                </a:custGeom>
                <a:ln w="762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26" name="Freeform 25"/>
              <p:cNvSpPr/>
              <p:nvPr/>
            </p:nvSpPr>
            <p:spPr>
              <a:xfrm>
                <a:off x="6477000" y="5257776"/>
                <a:ext cx="304800" cy="66675"/>
              </a:xfrm>
              <a:custGeom>
                <a:avLst/>
                <a:gdLst>
                  <a:gd name="connsiteX0" fmla="*/ 0 w 304800"/>
                  <a:gd name="connsiteY0" fmla="*/ 0 h 66675"/>
                  <a:gd name="connsiteX1" fmla="*/ 147638 w 304800"/>
                  <a:gd name="connsiteY1" fmla="*/ 38100 h 66675"/>
                  <a:gd name="connsiteX2" fmla="*/ 304800 w 304800"/>
                  <a:gd name="connsiteY2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04800" h="66675">
                    <a:moveTo>
                      <a:pt x="0" y="0"/>
                    </a:moveTo>
                    <a:cubicBezTo>
                      <a:pt x="48419" y="13494"/>
                      <a:pt x="96838" y="26988"/>
                      <a:pt x="147638" y="38100"/>
                    </a:cubicBezTo>
                    <a:cubicBezTo>
                      <a:pt x="198438" y="49213"/>
                      <a:pt x="280194" y="61913"/>
                      <a:pt x="304800" y="66675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22552" name="Group 54"/>
            <p:cNvGrpSpPr>
              <a:grpSpLocks/>
            </p:cNvGrpSpPr>
            <p:nvPr/>
          </p:nvGrpSpPr>
          <p:grpSpPr bwMode="auto">
            <a:xfrm rot="5400000">
              <a:off x="6699249" y="1682752"/>
              <a:ext cx="191932" cy="484029"/>
              <a:chOff x="7116024" y="4689695"/>
              <a:chExt cx="268133" cy="788829"/>
            </a:xfrm>
          </p:grpSpPr>
          <p:sp>
            <p:nvSpPr>
              <p:cNvPr id="30" name="Freeform 29"/>
              <p:cNvSpPr/>
              <p:nvPr/>
            </p:nvSpPr>
            <p:spPr>
              <a:xfrm>
                <a:off x="7116023" y="4689437"/>
                <a:ext cx="115324" cy="789088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1" name="Freeform 30"/>
              <p:cNvSpPr/>
              <p:nvPr/>
            </p:nvSpPr>
            <p:spPr>
              <a:xfrm flipH="1">
                <a:off x="7269050" y="4689437"/>
                <a:ext cx="115324" cy="789088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41" name="Group 40"/>
          <p:cNvGrpSpPr>
            <a:grpSpLocks/>
          </p:cNvGrpSpPr>
          <p:nvPr/>
        </p:nvGrpSpPr>
        <p:grpSpPr bwMode="auto">
          <a:xfrm>
            <a:off x="4876800" y="2514600"/>
            <a:ext cx="3581400" cy="2133600"/>
            <a:chOff x="4876800" y="2514600"/>
            <a:chExt cx="3581400" cy="2133600"/>
          </a:xfrm>
        </p:grpSpPr>
        <p:sp>
          <p:nvSpPr>
            <p:cNvPr id="39" name="Oval 38"/>
            <p:cNvSpPr/>
            <p:nvPr/>
          </p:nvSpPr>
          <p:spPr>
            <a:xfrm>
              <a:off x="4876800" y="2514600"/>
              <a:ext cx="3581400" cy="2133600"/>
            </a:xfrm>
            <a:prstGeom prst="ellipse">
              <a:avLst/>
            </a:prstGeom>
            <a:solidFill>
              <a:srgbClr val="E3FDFC"/>
            </a:solidFill>
            <a:ln w="41275" cmpd="sng"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grpSp>
          <p:nvGrpSpPr>
            <p:cNvPr id="7" name="Group 6"/>
            <p:cNvGrpSpPr/>
            <p:nvPr/>
          </p:nvGrpSpPr>
          <p:grpSpPr>
            <a:xfrm rot="10800000">
              <a:off x="6400800" y="4038600"/>
              <a:ext cx="457200" cy="381000"/>
              <a:chOff x="685800" y="609600"/>
              <a:chExt cx="609600" cy="457200"/>
            </a:xfrm>
            <a:solidFill>
              <a:srgbClr val="FF0000">
                <a:alpha val="30980"/>
              </a:srgbClr>
            </a:solidFill>
          </p:grpSpPr>
          <p:sp>
            <p:nvSpPr>
              <p:cNvPr id="8" name="Rectangle 7"/>
              <p:cNvSpPr/>
              <p:nvPr/>
            </p:nvSpPr>
            <p:spPr>
              <a:xfrm>
                <a:off x="685800" y="609600"/>
                <a:ext cx="609600" cy="304800"/>
              </a:xfrm>
              <a:prstGeom prst="rect">
                <a:avLst/>
              </a:prstGeom>
              <a:grp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838200" y="609600"/>
                <a:ext cx="304800" cy="457200"/>
              </a:xfrm>
              <a:prstGeom prst="rect">
                <a:avLst/>
              </a:prstGeom>
              <a:grp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22537" name="Group 18"/>
            <p:cNvGrpSpPr>
              <a:grpSpLocks/>
            </p:cNvGrpSpPr>
            <p:nvPr/>
          </p:nvGrpSpPr>
          <p:grpSpPr bwMode="auto">
            <a:xfrm flipV="1">
              <a:off x="5105400" y="3276600"/>
              <a:ext cx="1142999" cy="313817"/>
              <a:chOff x="6477000" y="5638800"/>
              <a:chExt cx="1142999" cy="313817"/>
            </a:xfrm>
          </p:grpSpPr>
          <p:grpSp>
            <p:nvGrpSpPr>
              <p:cNvPr id="22544" name="Group 38"/>
              <p:cNvGrpSpPr>
                <a:grpSpLocks/>
              </p:cNvGrpSpPr>
              <p:nvPr/>
            </p:nvGrpSpPr>
            <p:grpSpPr bwMode="auto">
              <a:xfrm>
                <a:off x="6477000" y="5638800"/>
                <a:ext cx="1142999" cy="304776"/>
                <a:chOff x="6324598" y="5241250"/>
                <a:chExt cx="1142999" cy="304776"/>
              </a:xfrm>
            </p:grpSpPr>
            <p:sp>
              <p:nvSpPr>
                <p:cNvPr id="22" name="Freeform 21"/>
                <p:cNvSpPr/>
                <p:nvPr/>
              </p:nvSpPr>
              <p:spPr>
                <a:xfrm rot="5400000">
                  <a:off x="6827835" y="4737504"/>
                  <a:ext cx="136525" cy="1143000"/>
                </a:xfrm>
                <a:custGeom>
                  <a:avLst/>
                  <a:gdLst>
                    <a:gd name="connsiteX0" fmla="*/ 36214 w 114677"/>
                    <a:gd name="connsiteY0" fmla="*/ 0 h 787652"/>
                    <a:gd name="connsiteX1" fmla="*/ 108641 w 114677"/>
                    <a:gd name="connsiteY1" fmla="*/ 316871 h 787652"/>
                    <a:gd name="connsiteX2" fmla="*/ 0 w 114677"/>
                    <a:gd name="connsiteY2" fmla="*/ 787652 h 787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677" h="787652">
                      <a:moveTo>
                        <a:pt x="36214" y="0"/>
                      </a:moveTo>
                      <a:cubicBezTo>
                        <a:pt x="75445" y="92798"/>
                        <a:pt x="114677" y="185596"/>
                        <a:pt x="108641" y="316871"/>
                      </a:cubicBezTo>
                      <a:cubicBezTo>
                        <a:pt x="102605" y="448146"/>
                        <a:pt x="0" y="787652"/>
                        <a:pt x="0" y="787652"/>
                      </a:cubicBezTo>
                    </a:path>
                  </a:pathLst>
                </a:custGeom>
                <a:ln w="762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 rot="5400000" flipH="1">
                  <a:off x="6827835" y="4905779"/>
                  <a:ext cx="136525" cy="1143000"/>
                </a:xfrm>
                <a:custGeom>
                  <a:avLst/>
                  <a:gdLst>
                    <a:gd name="connsiteX0" fmla="*/ 36214 w 114677"/>
                    <a:gd name="connsiteY0" fmla="*/ 0 h 787652"/>
                    <a:gd name="connsiteX1" fmla="*/ 108641 w 114677"/>
                    <a:gd name="connsiteY1" fmla="*/ 316871 h 787652"/>
                    <a:gd name="connsiteX2" fmla="*/ 0 w 114677"/>
                    <a:gd name="connsiteY2" fmla="*/ 787652 h 787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677" h="787652">
                      <a:moveTo>
                        <a:pt x="36214" y="0"/>
                      </a:moveTo>
                      <a:cubicBezTo>
                        <a:pt x="75445" y="92798"/>
                        <a:pt x="114677" y="185596"/>
                        <a:pt x="108641" y="316871"/>
                      </a:cubicBezTo>
                      <a:cubicBezTo>
                        <a:pt x="102605" y="448146"/>
                        <a:pt x="0" y="787652"/>
                        <a:pt x="0" y="787652"/>
                      </a:cubicBezTo>
                    </a:path>
                  </a:pathLst>
                </a:custGeom>
                <a:ln w="7620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21" name="Freeform 20"/>
              <p:cNvSpPr/>
              <p:nvPr/>
            </p:nvSpPr>
            <p:spPr>
              <a:xfrm>
                <a:off x="6477000" y="5879592"/>
                <a:ext cx="271463" cy="73025"/>
              </a:xfrm>
              <a:custGeom>
                <a:avLst/>
                <a:gdLst>
                  <a:gd name="connsiteX0" fmla="*/ 0 w 271462"/>
                  <a:gd name="connsiteY0" fmla="*/ 73025 h 73025"/>
                  <a:gd name="connsiteX1" fmla="*/ 152400 w 271462"/>
                  <a:gd name="connsiteY1" fmla="*/ 25400 h 73025"/>
                  <a:gd name="connsiteX2" fmla="*/ 271462 w 271462"/>
                  <a:gd name="connsiteY2" fmla="*/ 6350 h 73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1462" h="73025">
                    <a:moveTo>
                      <a:pt x="0" y="73025"/>
                    </a:moveTo>
                    <a:cubicBezTo>
                      <a:pt x="53578" y="54769"/>
                      <a:pt x="107156" y="36513"/>
                      <a:pt x="152400" y="25400"/>
                    </a:cubicBezTo>
                    <a:cubicBezTo>
                      <a:pt x="197644" y="14288"/>
                      <a:pt x="249237" y="0"/>
                      <a:pt x="271462" y="6350"/>
                    </a:cubicBezTo>
                  </a:path>
                </a:pathLst>
              </a:cu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22538" name="Group 63"/>
            <p:cNvGrpSpPr>
              <a:grpSpLocks/>
            </p:cNvGrpSpPr>
            <p:nvPr/>
          </p:nvGrpSpPr>
          <p:grpSpPr bwMode="auto">
            <a:xfrm rot="5400000">
              <a:off x="7727948" y="2940052"/>
              <a:ext cx="268133" cy="788829"/>
              <a:chOff x="7116024" y="4689695"/>
              <a:chExt cx="268133" cy="788829"/>
            </a:xfrm>
          </p:grpSpPr>
          <p:sp>
            <p:nvSpPr>
              <p:cNvPr id="33" name="Freeform 32"/>
              <p:cNvSpPr/>
              <p:nvPr/>
            </p:nvSpPr>
            <p:spPr>
              <a:xfrm>
                <a:off x="7116024" y="4684774"/>
                <a:ext cx="114300" cy="787400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rgbClr val="219AC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Freeform 33"/>
              <p:cNvSpPr/>
              <p:nvPr/>
            </p:nvSpPr>
            <p:spPr>
              <a:xfrm flipH="1">
                <a:off x="7270012" y="4686361"/>
                <a:ext cx="114300" cy="787400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rgbClr val="219AC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22539" name="Group 66"/>
            <p:cNvGrpSpPr>
              <a:grpSpLocks/>
            </p:cNvGrpSpPr>
            <p:nvPr/>
          </p:nvGrpSpPr>
          <p:grpSpPr bwMode="auto">
            <a:xfrm rot="5400000">
              <a:off x="6623049" y="3206752"/>
              <a:ext cx="191932" cy="484029"/>
              <a:chOff x="7116024" y="4689695"/>
              <a:chExt cx="268133" cy="788829"/>
            </a:xfrm>
          </p:grpSpPr>
          <p:sp>
            <p:nvSpPr>
              <p:cNvPr id="36" name="Freeform 35"/>
              <p:cNvSpPr/>
              <p:nvPr/>
            </p:nvSpPr>
            <p:spPr>
              <a:xfrm>
                <a:off x="7116023" y="4689437"/>
                <a:ext cx="115324" cy="789088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7" name="Freeform 36"/>
              <p:cNvSpPr/>
              <p:nvPr/>
            </p:nvSpPr>
            <p:spPr>
              <a:xfrm flipH="1">
                <a:off x="7269050" y="4689437"/>
                <a:ext cx="115324" cy="789088"/>
              </a:xfrm>
              <a:custGeom>
                <a:avLst/>
                <a:gdLst>
                  <a:gd name="connsiteX0" fmla="*/ 36214 w 114677"/>
                  <a:gd name="connsiteY0" fmla="*/ 0 h 787652"/>
                  <a:gd name="connsiteX1" fmla="*/ 108641 w 114677"/>
                  <a:gd name="connsiteY1" fmla="*/ 316871 h 787652"/>
                  <a:gd name="connsiteX2" fmla="*/ 0 w 114677"/>
                  <a:gd name="connsiteY2" fmla="*/ 787652 h 78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77" h="787652">
                    <a:moveTo>
                      <a:pt x="36214" y="0"/>
                    </a:moveTo>
                    <a:cubicBezTo>
                      <a:pt x="75445" y="92798"/>
                      <a:pt x="114677" y="185596"/>
                      <a:pt x="108641" y="316871"/>
                    </a:cubicBezTo>
                    <a:cubicBezTo>
                      <a:pt x="102605" y="448146"/>
                      <a:pt x="0" y="787652"/>
                      <a:pt x="0" y="787652"/>
                    </a:cubicBezTo>
                  </a:path>
                </a:pathLst>
              </a:custGeom>
              <a:ln w="762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sp>
        <p:nvSpPr>
          <p:cNvPr id="42" name="Title 1"/>
          <p:cNvSpPr txBox="1">
            <a:spLocks/>
          </p:cNvSpPr>
          <p:nvPr/>
        </p:nvSpPr>
        <p:spPr>
          <a:xfrm>
            <a:off x="685800" y="5257800"/>
            <a:ext cx="6629400" cy="1295400"/>
          </a:xfrm>
          <a:prstGeom prst="rect">
            <a:avLst/>
          </a:prstGeom>
        </p:spPr>
        <p:txBody>
          <a:bodyPr lIns="45720" tIns="0" rIns="45720" bIns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sz="4200" b="1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838200" y="5410200"/>
            <a:ext cx="6629400" cy="1295400"/>
          </a:xfrm>
          <a:prstGeom prst="rect">
            <a:avLst/>
          </a:prstGeom>
        </p:spPr>
        <p:txBody>
          <a:bodyPr lIns="45720" tIns="0" rIns="45720" bIns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sz="4200" b="1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685800" y="5181601"/>
            <a:ext cx="6629400" cy="914400"/>
          </a:xfrm>
          <a:prstGeom prst="rect">
            <a:avLst/>
          </a:prstGeom>
        </p:spPr>
        <p:txBody>
          <a:bodyPr lIns="45720" tIns="0" rIns="45720" bIns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b="1" spc="-15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Telophase 1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304800" y="2895600"/>
            <a:ext cx="4191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Baskerville Old Face" pitchFamily="18" charset="0"/>
              </a:rPr>
              <a:t>Note: Many illustrations skip Interphase 2, because it’s considered unnecessary, and usually jump straight to Prophase 2 with the understanding that centrioles replicated.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8043E-7 L -0.00417 0.19986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1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80916E-6 L -0.3375 -4.80916E-6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Custom 1">
      <a:majorFont>
        <a:latin typeface="Kristen ITC"/>
        <a:ea typeface=""/>
        <a:cs typeface=""/>
      </a:majorFont>
      <a:minorFont>
        <a:latin typeface="Freestyle Script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</TotalTime>
  <Words>228</Words>
  <Application>Microsoft Office PowerPoint</Application>
  <PresentationFormat>On-screen Show (4:3)</PresentationFormat>
  <Paragraphs>29</Paragraphs>
  <Slides>17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6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Arial</vt:lpstr>
      <vt:lpstr>Kristen ITC</vt:lpstr>
      <vt:lpstr>Freestyle Script</vt:lpstr>
      <vt:lpstr>Wingdings 2</vt:lpstr>
      <vt:lpstr>Calibri</vt:lpstr>
      <vt:lpstr>Tahoma</vt:lpstr>
      <vt:lpstr>Baskerville Old Face</vt:lpstr>
      <vt:lpstr>Technic</vt:lpstr>
      <vt:lpstr>Technic</vt:lpstr>
      <vt:lpstr>Technic</vt:lpstr>
      <vt:lpstr>Technic</vt:lpstr>
      <vt:lpstr>Technic</vt:lpstr>
      <vt:lpstr>Technic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Molecule Template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meiosis</dc:title>
  <dc:creator>Caitlynn</dc:creator>
  <cp:lastModifiedBy>NPSD</cp:lastModifiedBy>
  <cp:revision>69</cp:revision>
  <dcterms:created xsi:type="dcterms:W3CDTF">2009-01-18T22:31:03Z</dcterms:created>
  <dcterms:modified xsi:type="dcterms:W3CDTF">2009-01-27T20:31:24Z</dcterms:modified>
</cp:coreProperties>
</file>